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3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4" r:id="rId6"/>
    <p:sldId id="274" r:id="rId7"/>
    <p:sldId id="267" r:id="rId8"/>
    <p:sldId id="275" r:id="rId9"/>
    <p:sldId id="268" r:id="rId10"/>
    <p:sldId id="269" r:id="rId11"/>
    <p:sldId id="270" r:id="rId12"/>
    <p:sldId id="276" r:id="rId13"/>
    <p:sldId id="271" r:id="rId14"/>
    <p:sldId id="272" r:id="rId15"/>
    <p:sldId id="273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0F7051-98CD-4B8E-B6C4-11D30D6E2D36}">
          <p14:sldIdLst>
            <p14:sldId id="256"/>
            <p14:sldId id="264"/>
            <p14:sldId id="274"/>
            <p14:sldId id="267"/>
            <p14:sldId id="275"/>
            <p14:sldId id="268"/>
            <p14:sldId id="269"/>
            <p14:sldId id="270"/>
            <p14:sldId id="276"/>
            <p14:sldId id="271"/>
            <p14:sldId id="272"/>
            <p14:sldId id="273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97" d="100"/>
          <a:sy n="97" d="100"/>
        </p:scale>
        <p:origin x="7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llo\OneDrive\Desktop\Career_Foundry\Projects%20for%20Dashboard\Game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1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llo\OneDrive\Desktop\Career_Foundry\Projects%20for%20Dashboard\Gameco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llo\OneDrive\Desktop\Career_Foundry\Projects%20for%20Dashboard\Gamec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llo\OneDrive\Desktop\Career_Foundry\Projects%20for%20Dashboard\Gamec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llo\OneDrive\Desktop\Career_Foundry\Projects%20for%20Dashboard\Gamec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llo\OneDrive\Desktop\Career_Foundry\Projects%20for%20Dashboard\Gameco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llo\OneDrive\Desktop\Career_Foundry\Projects%20for%20Dashboard\Gameco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llo\OneDrive\Desktop\Career_Foundry\Projects%20for%20Dashboard\Gamec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gullo\OneDrive\Desktop\Career_Foundry\Projects%20for%20Dashboard\Gamec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[Gameco.xlsx]Sheet2!PivotTable3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Proportion Of Global Sales By Region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Sheet2!$B$71</c:f>
              <c:strCache>
                <c:ptCount val="1"/>
                <c:pt idx="0">
                  <c:v> NA_sales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Sheet2!$A$72:$A$109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Sheet2!$B$72:$B$109</c:f>
              <c:numCache>
                <c:formatCode>0%</c:formatCode>
                <c:ptCount val="37"/>
                <c:pt idx="0">
                  <c:v>0.93057996485061545</c:v>
                </c:pt>
                <c:pt idx="1">
                  <c:v>0.93374336035784145</c:v>
                </c:pt>
                <c:pt idx="2">
                  <c:v>0.93277893277893309</c:v>
                </c:pt>
                <c:pt idx="3">
                  <c:v>0.46217986896962471</c:v>
                </c:pt>
                <c:pt idx="4">
                  <c:v>0.66084193804606817</c:v>
                </c:pt>
                <c:pt idx="5">
                  <c:v>0.625324434556915</c:v>
                </c:pt>
                <c:pt idx="6">
                  <c:v>0.33719989209603451</c:v>
                </c:pt>
                <c:pt idx="7">
                  <c:v>0.38914443422263129</c:v>
                </c:pt>
                <c:pt idx="8">
                  <c:v>0.50550614146548067</c:v>
                </c:pt>
                <c:pt idx="9">
                  <c:v>0.61470388019060584</c:v>
                </c:pt>
                <c:pt idx="10">
                  <c:v>0.51548896537760691</c:v>
                </c:pt>
                <c:pt idx="11">
                  <c:v>0.39590443686006821</c:v>
                </c:pt>
                <c:pt idx="12">
                  <c:v>0.44472163865546227</c:v>
                </c:pt>
                <c:pt idx="13">
                  <c:v>0.32883862548934323</c:v>
                </c:pt>
                <c:pt idx="14">
                  <c:v>0.35556397625363134</c:v>
                </c:pt>
                <c:pt idx="15">
                  <c:v>0.28169333787311357</c:v>
                </c:pt>
                <c:pt idx="16">
                  <c:v>0.4356515189555612</c:v>
                </c:pt>
                <c:pt idx="17">
                  <c:v>0.47143994427306202</c:v>
                </c:pt>
                <c:pt idx="18">
                  <c:v>0.5004873864389604</c:v>
                </c:pt>
                <c:pt idx="19">
                  <c:v>0.50167184141389998</c:v>
                </c:pt>
                <c:pt idx="20">
                  <c:v>0.46879341139114866</c:v>
                </c:pt>
                <c:pt idx="21">
                  <c:v>0.52487404591667675</c:v>
                </c:pt>
                <c:pt idx="22">
                  <c:v>0.54659688511327131</c:v>
                </c:pt>
                <c:pt idx="23">
                  <c:v>0.54098085790135886</c:v>
                </c:pt>
                <c:pt idx="24">
                  <c:v>0.53084829839498493</c:v>
                </c:pt>
                <c:pt idx="25">
                  <c:v>0.52752772341813825</c:v>
                </c:pt>
                <c:pt idx="26">
                  <c:v>0.50501017391638781</c:v>
                </c:pt>
                <c:pt idx="27">
                  <c:v>0.51061984552952244</c:v>
                </c:pt>
                <c:pt idx="28">
                  <c:v>0.51774481061889777</c:v>
                </c:pt>
                <c:pt idx="29">
                  <c:v>0.5078541879009556</c:v>
                </c:pt>
                <c:pt idx="30">
                  <c:v>0.50669598241055791</c:v>
                </c:pt>
                <c:pt idx="31">
                  <c:v>0.46735168670027605</c:v>
                </c:pt>
                <c:pt idx="32">
                  <c:v>0.42629986244842016</c:v>
                </c:pt>
                <c:pt idx="33">
                  <c:v>0.42045639771801324</c:v>
                </c:pt>
                <c:pt idx="34">
                  <c:v>0.39160237388724273</c:v>
                </c:pt>
                <c:pt idx="35">
                  <c:v>0.38882166086825259</c:v>
                </c:pt>
                <c:pt idx="36">
                  <c:v>0.3194698999013118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0B-4CBA-B0E6-32FCC826A93A}"/>
            </c:ext>
          </c:extLst>
        </c:ser>
        <c:ser>
          <c:idx val="1"/>
          <c:order val="1"/>
          <c:tx>
            <c:strRef>
              <c:f>Sheet2!$C$71</c:f>
              <c:strCache>
                <c:ptCount val="1"/>
                <c:pt idx="0">
                  <c:v> EU_sales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Sheet2!$A$72:$A$109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Sheet2!$C$72:$C$109</c:f>
              <c:numCache>
                <c:formatCode>0%</c:formatCode>
                <c:ptCount val="37"/>
                <c:pt idx="0">
                  <c:v>5.8875219683655555E-2</c:v>
                </c:pt>
                <c:pt idx="1">
                  <c:v>5.4794520547945209E-2</c:v>
                </c:pt>
                <c:pt idx="2">
                  <c:v>5.717255717255721E-2</c:v>
                </c:pt>
                <c:pt idx="3">
                  <c:v>4.7647409172126273E-2</c:v>
                </c:pt>
                <c:pt idx="4">
                  <c:v>4.1699761715647321E-2</c:v>
                </c:pt>
                <c:pt idx="5">
                  <c:v>8.7875417130144601E-2</c:v>
                </c:pt>
                <c:pt idx="6">
                  <c:v>7.6611815484219067E-2</c:v>
                </c:pt>
                <c:pt idx="7">
                  <c:v>6.4857405703771867E-2</c:v>
                </c:pt>
                <c:pt idx="8">
                  <c:v>0.13955950868276157</c:v>
                </c:pt>
                <c:pt idx="9">
                  <c:v>0.11490810074880871</c:v>
                </c:pt>
                <c:pt idx="10">
                  <c:v>0.15448471350475804</c:v>
                </c:pt>
                <c:pt idx="11">
                  <c:v>0.12255662426310887</c:v>
                </c:pt>
                <c:pt idx="12">
                  <c:v>0.1537552521008404</c:v>
                </c:pt>
                <c:pt idx="13">
                  <c:v>0.10113092648977816</c:v>
                </c:pt>
                <c:pt idx="14">
                  <c:v>0.18794998105342922</c:v>
                </c:pt>
                <c:pt idx="15">
                  <c:v>0.16910679832028142</c:v>
                </c:pt>
                <c:pt idx="16">
                  <c:v>0.23730856138589002</c:v>
                </c:pt>
                <c:pt idx="17">
                  <c:v>0.24042193253059982</c:v>
                </c:pt>
                <c:pt idx="18">
                  <c:v>0.26084922213124428</c:v>
                </c:pt>
                <c:pt idx="19">
                  <c:v>0.24938301090677487</c:v>
                </c:pt>
                <c:pt idx="20">
                  <c:v>0.26170867235562595</c:v>
                </c:pt>
                <c:pt idx="21">
                  <c:v>0.28627025070142126</c:v>
                </c:pt>
                <c:pt idx="22">
                  <c:v>0.27745752427184667</c:v>
                </c:pt>
                <c:pt idx="23">
                  <c:v>0.29009361464300853</c:v>
                </c:pt>
                <c:pt idx="24">
                  <c:v>0.25594428942787123</c:v>
                </c:pt>
                <c:pt idx="25">
                  <c:v>0.26514459665144824</c:v>
                </c:pt>
                <c:pt idx="26">
                  <c:v>0.24801320689523165</c:v>
                </c:pt>
                <c:pt idx="27">
                  <c:v>0.26287799450190052</c:v>
                </c:pt>
                <c:pt idx="28">
                  <c:v>0.27210182825321688</c:v>
                </c:pt>
                <c:pt idx="29">
                  <c:v>0.28732238143773808</c:v>
                </c:pt>
                <c:pt idx="30">
                  <c:v>0.29462322606436414</c:v>
                </c:pt>
                <c:pt idx="31">
                  <c:v>0.32454439705312382</c:v>
                </c:pt>
                <c:pt idx="32">
                  <c:v>0.32676753782668655</c:v>
                </c:pt>
                <c:pt idx="33">
                  <c:v>0.34216245585438881</c:v>
                </c:pt>
                <c:pt idx="34">
                  <c:v>0.37284866468842931</c:v>
                </c:pt>
                <c:pt idx="35">
                  <c:v>0.3694978066858296</c:v>
                </c:pt>
                <c:pt idx="36">
                  <c:v>0.37727336810940432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0B-4CBA-B0E6-32FCC826A93A}"/>
            </c:ext>
          </c:extLst>
        </c:ser>
        <c:ser>
          <c:idx val="2"/>
          <c:order val="2"/>
          <c:tx>
            <c:strRef>
              <c:f>Sheet2!$D$71</c:f>
              <c:strCache>
                <c:ptCount val="1"/>
                <c:pt idx="0">
                  <c:v> JP Sales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Sheet2!$A$72:$A$109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Sheet2!$D$72:$D$109</c:f>
              <c:numCache>
                <c:formatCode>0%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0.48243001786777834</c:v>
                </c:pt>
                <c:pt idx="4">
                  <c:v>0.28335980937251776</c:v>
                </c:pt>
                <c:pt idx="5">
                  <c:v>0.26992955135335556</c:v>
                </c:pt>
                <c:pt idx="6">
                  <c:v>0.53439438899379543</c:v>
                </c:pt>
                <c:pt idx="7">
                  <c:v>0.5349586016559339</c:v>
                </c:pt>
                <c:pt idx="8">
                  <c:v>0.33375688267683179</c:v>
                </c:pt>
                <c:pt idx="9">
                  <c:v>0.24996596324029954</c:v>
                </c:pt>
                <c:pt idx="10">
                  <c:v>0.30127556185462656</c:v>
                </c:pt>
                <c:pt idx="11">
                  <c:v>0.45857896369841761</c:v>
                </c:pt>
                <c:pt idx="12">
                  <c:v>0.37959558823529421</c:v>
                </c:pt>
                <c:pt idx="13">
                  <c:v>0.55089169204001764</c:v>
                </c:pt>
                <c:pt idx="14">
                  <c:v>0.42932929139825693</c:v>
                </c:pt>
                <c:pt idx="15">
                  <c:v>0.51923731699012665</c:v>
                </c:pt>
                <c:pt idx="16">
                  <c:v>0.28842580969118747</c:v>
                </c:pt>
                <c:pt idx="17">
                  <c:v>0.24315852323614259</c:v>
                </c:pt>
                <c:pt idx="18">
                  <c:v>0.19511053924435634</c:v>
                </c:pt>
                <c:pt idx="19">
                  <c:v>0.20834328477032071</c:v>
                </c:pt>
                <c:pt idx="20">
                  <c:v>0.21219487993649533</c:v>
                </c:pt>
                <c:pt idx="21">
                  <c:v>0.12025220985307901</c:v>
                </c:pt>
                <c:pt idx="22">
                  <c:v>0.10558252427184517</c:v>
                </c:pt>
                <c:pt idx="23">
                  <c:v>9.5570769875646597E-2</c:v>
                </c:pt>
                <c:pt idx="24">
                  <c:v>9.9329851422575485E-2</c:v>
                </c:pt>
                <c:pt idx="25">
                  <c:v>0.11793868232224461</c:v>
                </c:pt>
                <c:pt idx="26">
                  <c:v>0.14153261412063026</c:v>
                </c:pt>
                <c:pt idx="27">
                  <c:v>9.8720382248986702E-2</c:v>
                </c:pt>
                <c:pt idx="28">
                  <c:v>8.8819811723803321E-2</c:v>
                </c:pt>
                <c:pt idx="29">
                  <c:v>9.2766352898855528E-2</c:v>
                </c:pt>
                <c:pt idx="30">
                  <c:v>9.9090545672597646E-2</c:v>
                </c:pt>
                <c:pt idx="31">
                  <c:v>0.10255913144629783</c:v>
                </c:pt>
                <c:pt idx="32">
                  <c:v>0.14222833562586071</c:v>
                </c:pt>
                <c:pt idx="33">
                  <c:v>0.12939418636240219</c:v>
                </c:pt>
                <c:pt idx="34">
                  <c:v>0.1169436201780424</c:v>
                </c:pt>
                <c:pt idx="35">
                  <c:v>0.12751474814702926</c:v>
                </c:pt>
                <c:pt idx="36">
                  <c:v>0.19314817425630851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0B-4CBA-B0E6-32FCC826A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2499183"/>
        <c:axId val="1612498223"/>
      </c:lineChart>
      <c:catAx>
        <c:axId val="1612499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2498223"/>
        <c:crosses val="autoZero"/>
        <c:auto val="1"/>
        <c:lblAlgn val="ctr"/>
        <c:lblOffset val="100"/>
        <c:noMultiLvlLbl val="0"/>
      </c:catAx>
      <c:valAx>
        <c:axId val="1612498223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249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u="none" strike="noStrike" kern="1200" cap="all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Top 5 JP Sales Publishers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62-4C5F-BD5E-4AF58732D9E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62-4C5F-BD5E-4AF58732D9E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262-4C5F-BD5E-4AF58732D9E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262-4C5F-BD5E-4AF58732D9E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262-4C5F-BD5E-4AF58732D9E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262-4C5F-BD5E-4AF58732D9E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262-4C5F-BD5E-4AF58732D9EA}"/>
                </c:ext>
              </c:extLst>
            </c:dLbl>
            <c:dLbl>
              <c:idx val="1"/>
              <c:layout>
                <c:manualLayout>
                  <c:x val="0.16821013848744698"/>
                  <c:y val="-0.1481481481481483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0AEAFA0-6A51-4339-8F92-9814C4572804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8BB07450-03EF-4A8B-89B4-1B23CF6F7C58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577996268925595"/>
                      <c:h val="0.2927363258436062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262-4C5F-BD5E-4AF58732D9EA}"/>
                </c:ext>
              </c:extLst>
            </c:dLbl>
            <c:dLbl>
              <c:idx val="2"/>
              <c:layout>
                <c:manualLayout>
                  <c:x val="0.13959046698924349"/>
                  <c:y val="-2.7755575615628914E-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0AA596F-4777-4F78-8147-F917E321F5EC}" type="CATEGORYNAME">
                      <a:rPr lang="en-US" sz="80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sz="1000" baseline="0" dirty="0"/>
                      <a:t> </a:t>
                    </a:r>
                    <a:fld id="{FB6F18D6-7102-4F8D-81E9-41F50816CE59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sz="1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02143099247117"/>
                      <c:h val="0.210005488967353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262-4C5F-BD5E-4AF58732D9EA}"/>
                </c:ext>
              </c:extLst>
            </c:dLbl>
            <c:dLbl>
              <c:idx val="3"/>
              <c:layout>
                <c:manualLayout>
                  <c:x val="2.6264308456835092E-3"/>
                  <c:y val="-2.2240548434131946E-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E373A6-E537-4943-9CC7-3FA7C5BA41DE}" type="CATEGORYNAME">
                      <a:rPr lang="en-US" sz="80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2ED05A47-512A-4B04-8855-5A09056E1E45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058928557131077"/>
                      <c:h val="0.158316230351587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262-4C5F-BD5E-4AF58732D9EA}"/>
                </c:ext>
              </c:extLst>
            </c:dLbl>
            <c:dLbl>
              <c:idx val="4"/>
              <c:layout>
                <c:manualLayout>
                  <c:x val="-0.1"/>
                  <c:y val="-0.1944444444444445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262-4C5F-BD5E-4AF58732D9EA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C262-4C5F-BD5E-4AF58732D9E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Sheet1!$J$20:$J$25</c:f>
              <c:strCache>
                <c:ptCount val="6"/>
                <c:pt idx="0">
                  <c:v>Nintendo</c:v>
                </c:pt>
                <c:pt idx="1">
                  <c:v>Namco Bandai Games</c:v>
                </c:pt>
                <c:pt idx="2">
                  <c:v>Konami Digital Entertainment</c:v>
                </c:pt>
                <c:pt idx="3">
                  <c:v>Sony Computer Entertainment</c:v>
                </c:pt>
                <c:pt idx="4">
                  <c:v>Capcom</c:v>
                </c:pt>
                <c:pt idx="5">
                  <c:v>Others(570)</c:v>
                </c:pt>
              </c:strCache>
            </c:strRef>
          </c:cat>
          <c:val>
            <c:numRef>
              <c:f>Sheet1!$K$20:$K$25</c:f>
              <c:numCache>
                <c:formatCode>0%</c:formatCode>
                <c:ptCount val="6"/>
                <c:pt idx="0">
                  <c:v>0.35280355731837709</c:v>
                </c:pt>
                <c:pt idx="1">
                  <c:v>9.8438250468680016E-2</c:v>
                </c:pt>
                <c:pt idx="2">
                  <c:v>7.0697054676727253E-2</c:v>
                </c:pt>
                <c:pt idx="3">
                  <c:v>5.7403591404180283E-2</c:v>
                </c:pt>
                <c:pt idx="4">
                  <c:v>5.2740033775932421E-2</c:v>
                </c:pt>
                <c:pt idx="5">
                  <c:v>0.36791751235610293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262-4C5F-BD5E-4AF58732D9E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[Gameco.xlsx]Sheet2!PivotTable10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Regional Sales By Genre From</a:t>
            </a:r>
            <a:r>
              <a:rPr lang="en-US" sz="1800" baseline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2014-2016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Sheet2!$B$247</c:f>
              <c:strCache>
                <c:ptCount val="1"/>
                <c:pt idx="0">
                  <c:v> NA_Sales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Sheet2!$A$248:$A$260</c:f>
              <c:strCache>
                <c:ptCount val="12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Puzzle</c:v>
                </c:pt>
                <c:pt idx="6">
                  <c:v>Racing</c:v>
                </c:pt>
                <c:pt idx="7">
                  <c:v>Role-Playing</c:v>
                </c:pt>
                <c:pt idx="8">
                  <c:v>Shooter</c:v>
                </c:pt>
                <c:pt idx="9">
                  <c:v>Simulation</c:v>
                </c:pt>
                <c:pt idx="10">
                  <c:v>Sports</c:v>
                </c:pt>
                <c:pt idx="11">
                  <c:v>Strategy</c:v>
                </c:pt>
              </c:strCache>
            </c:strRef>
          </c:cat>
          <c:val>
            <c:numRef>
              <c:f>Sheet2!$B$248:$B$260</c:f>
              <c:numCache>
                <c:formatCode>General</c:formatCode>
                <c:ptCount val="12"/>
                <c:pt idx="0">
                  <c:v>67.430000000000021</c:v>
                </c:pt>
                <c:pt idx="1">
                  <c:v>5.0400000000000009</c:v>
                </c:pt>
                <c:pt idx="2">
                  <c:v>12.089999999999996</c:v>
                </c:pt>
                <c:pt idx="3">
                  <c:v>14.459999999999999</c:v>
                </c:pt>
                <c:pt idx="4">
                  <c:v>6.3100000000000005</c:v>
                </c:pt>
                <c:pt idx="5">
                  <c:v>0.67</c:v>
                </c:pt>
                <c:pt idx="6">
                  <c:v>8.16</c:v>
                </c:pt>
                <c:pt idx="7">
                  <c:v>28.299999999999994</c:v>
                </c:pt>
                <c:pt idx="8">
                  <c:v>68.95</c:v>
                </c:pt>
                <c:pt idx="9">
                  <c:v>2.35</c:v>
                </c:pt>
                <c:pt idx="10">
                  <c:v>42.850000000000023</c:v>
                </c:pt>
                <c:pt idx="11">
                  <c:v>0.84000000000000008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F-4CBC-B151-5AC8EC08CF56}"/>
            </c:ext>
          </c:extLst>
        </c:ser>
        <c:ser>
          <c:idx val="1"/>
          <c:order val="1"/>
          <c:tx>
            <c:strRef>
              <c:f>Sheet2!$C$247</c:f>
              <c:strCache>
                <c:ptCount val="1"/>
                <c:pt idx="0">
                  <c:v> EU_Sales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Sheet2!$A$248:$A$260</c:f>
              <c:strCache>
                <c:ptCount val="12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Puzzle</c:v>
                </c:pt>
                <c:pt idx="6">
                  <c:v>Racing</c:v>
                </c:pt>
                <c:pt idx="7">
                  <c:v>Role-Playing</c:v>
                </c:pt>
                <c:pt idx="8">
                  <c:v>Shooter</c:v>
                </c:pt>
                <c:pt idx="9">
                  <c:v>Simulation</c:v>
                </c:pt>
                <c:pt idx="10">
                  <c:v>Sports</c:v>
                </c:pt>
                <c:pt idx="11">
                  <c:v>Strategy</c:v>
                </c:pt>
              </c:strCache>
            </c:strRef>
          </c:cat>
          <c:val>
            <c:numRef>
              <c:f>Sheet2!$C$248:$C$260</c:f>
              <c:numCache>
                <c:formatCode>General</c:formatCode>
                <c:ptCount val="12"/>
                <c:pt idx="0">
                  <c:v>71.490000000000052</c:v>
                </c:pt>
                <c:pt idx="1">
                  <c:v>5.8800000000000008</c:v>
                </c:pt>
                <c:pt idx="2">
                  <c:v>6.5999999999999979</c:v>
                </c:pt>
                <c:pt idx="3">
                  <c:v>12.669999999999998</c:v>
                </c:pt>
                <c:pt idx="4">
                  <c:v>6.31</c:v>
                </c:pt>
                <c:pt idx="5">
                  <c:v>0.49</c:v>
                </c:pt>
                <c:pt idx="6">
                  <c:v>13.579999999999997</c:v>
                </c:pt>
                <c:pt idx="7">
                  <c:v>25.049999999999979</c:v>
                </c:pt>
                <c:pt idx="8">
                  <c:v>57.739999999999952</c:v>
                </c:pt>
                <c:pt idx="9">
                  <c:v>6.0400000000000009</c:v>
                </c:pt>
                <c:pt idx="10">
                  <c:v>42.749999999999979</c:v>
                </c:pt>
                <c:pt idx="11">
                  <c:v>1.5200000000000002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BF-4CBC-B151-5AC8EC08CF56}"/>
            </c:ext>
          </c:extLst>
        </c:ser>
        <c:ser>
          <c:idx val="2"/>
          <c:order val="2"/>
          <c:tx>
            <c:strRef>
              <c:f>Sheet2!$D$247</c:f>
              <c:strCache>
                <c:ptCount val="1"/>
                <c:pt idx="0">
                  <c:v> JP_Sales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Sheet2!$A$248:$A$260</c:f>
              <c:strCache>
                <c:ptCount val="12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Puzzle</c:v>
                </c:pt>
                <c:pt idx="6">
                  <c:v>Racing</c:v>
                </c:pt>
                <c:pt idx="7">
                  <c:v>Role-Playing</c:v>
                </c:pt>
                <c:pt idx="8">
                  <c:v>Shooter</c:v>
                </c:pt>
                <c:pt idx="9">
                  <c:v>Simulation</c:v>
                </c:pt>
                <c:pt idx="10">
                  <c:v>Sports</c:v>
                </c:pt>
                <c:pt idx="11">
                  <c:v>Strategy</c:v>
                </c:pt>
              </c:strCache>
            </c:strRef>
          </c:cat>
          <c:val>
            <c:numRef>
              <c:f>Sheet2!$D$248:$D$260</c:f>
              <c:numCache>
                <c:formatCode>General</c:formatCode>
                <c:ptCount val="12"/>
                <c:pt idx="0">
                  <c:v>28.140000000000018</c:v>
                </c:pt>
                <c:pt idx="1">
                  <c:v>3.24</c:v>
                </c:pt>
                <c:pt idx="2">
                  <c:v>6.2299999999999986</c:v>
                </c:pt>
                <c:pt idx="3">
                  <c:v>5.27</c:v>
                </c:pt>
                <c:pt idx="4">
                  <c:v>2.6599999999999997</c:v>
                </c:pt>
                <c:pt idx="5">
                  <c:v>0.92999999999999994</c:v>
                </c:pt>
                <c:pt idx="6">
                  <c:v>1.7500000000000004</c:v>
                </c:pt>
                <c:pt idx="7">
                  <c:v>28.049999999999986</c:v>
                </c:pt>
                <c:pt idx="8">
                  <c:v>4.3799999999999963</c:v>
                </c:pt>
                <c:pt idx="9">
                  <c:v>2.25</c:v>
                </c:pt>
                <c:pt idx="10">
                  <c:v>3.0999999999999992</c:v>
                </c:pt>
                <c:pt idx="1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BF-4CBC-B151-5AC8EC08C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845631"/>
        <c:axId val="193848031"/>
      </c:barChart>
      <c:catAx>
        <c:axId val="193845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48031"/>
        <c:crosses val="autoZero"/>
        <c:auto val="1"/>
        <c:lblAlgn val="ctr"/>
        <c:lblOffset val="100"/>
        <c:noMultiLvlLbl val="0"/>
      </c:catAx>
      <c:valAx>
        <c:axId val="1938480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Sales 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45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[Gameco.xlsx]Sheet2!PivotTable4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Total</a:t>
            </a:r>
            <a:r>
              <a:rPr lang="en-US" sz="2000" baseline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Global Sales By Year</a:t>
            </a: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Sheet2!$B$114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00B050"/>
              </a:solidFill>
            </a:ln>
            <a:effectLst/>
            <a:sp3d>
              <a:contourClr>
                <a:srgbClr val="00B050"/>
              </a:contourClr>
            </a:sp3d>
          </c:spPr>
          <c:invertIfNegative val="0"/>
          <c:cat>
            <c:strRef>
              <c:f>Sheet2!$A$115:$A$137</c:f>
              <c:strCache>
                <c:ptCount val="22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  <c:pt idx="16">
                  <c:v>2011</c:v>
                </c:pt>
                <c:pt idx="17">
                  <c:v>2012</c:v>
                </c:pt>
                <c:pt idx="18">
                  <c:v>2013</c:v>
                </c:pt>
                <c:pt idx="19">
                  <c:v>2014</c:v>
                </c:pt>
                <c:pt idx="20">
                  <c:v>2015</c:v>
                </c:pt>
                <c:pt idx="21">
                  <c:v>2016</c:v>
                </c:pt>
              </c:strCache>
            </c:strRef>
          </c:cat>
          <c:val>
            <c:numRef>
              <c:f>Sheet2!$B$115:$B$137</c:f>
              <c:numCache>
                <c:formatCode>General</c:formatCode>
                <c:ptCount val="22"/>
                <c:pt idx="0">
                  <c:v>88.109999999999914</c:v>
                </c:pt>
                <c:pt idx="1">
                  <c:v>199.14999999999995</c:v>
                </c:pt>
                <c:pt idx="2">
                  <c:v>200.98000000000013</c:v>
                </c:pt>
                <c:pt idx="3">
                  <c:v>256.46999999999963</c:v>
                </c:pt>
                <c:pt idx="4">
                  <c:v>251.22000000000017</c:v>
                </c:pt>
                <c:pt idx="5">
                  <c:v>201.56000000000023</c:v>
                </c:pt>
                <c:pt idx="6">
                  <c:v>331.46999999999912</c:v>
                </c:pt>
                <c:pt idx="7">
                  <c:v>395.51999999999828</c:v>
                </c:pt>
                <c:pt idx="8">
                  <c:v>357.84999999999894</c:v>
                </c:pt>
                <c:pt idx="9">
                  <c:v>419.30999999999864</c:v>
                </c:pt>
                <c:pt idx="10">
                  <c:v>459.89999999999759</c:v>
                </c:pt>
                <c:pt idx="11">
                  <c:v>520.93999999999107</c:v>
                </c:pt>
                <c:pt idx="12">
                  <c:v>611.11999999999341</c:v>
                </c:pt>
                <c:pt idx="13">
                  <c:v>678.7899999999953</c:v>
                </c:pt>
                <c:pt idx="14">
                  <c:v>667.15999999999485</c:v>
                </c:pt>
                <c:pt idx="15">
                  <c:v>600.3599999999949</c:v>
                </c:pt>
                <c:pt idx="16">
                  <c:v>515.79999999999654</c:v>
                </c:pt>
                <c:pt idx="17">
                  <c:v>363.49999999999835</c:v>
                </c:pt>
                <c:pt idx="18">
                  <c:v>368.09999999999866</c:v>
                </c:pt>
                <c:pt idx="19">
                  <c:v>336.99999999999852</c:v>
                </c:pt>
                <c:pt idx="20">
                  <c:v>264.43999999999812</c:v>
                </c:pt>
                <c:pt idx="21">
                  <c:v>70.929999999999879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CA-4174-9ABD-0D5EAA8F84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4943695"/>
        <c:axId val="204949455"/>
        <c:axId val="0"/>
      </c:bar3DChart>
      <c:catAx>
        <c:axId val="204943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49455"/>
        <c:crosses val="autoZero"/>
        <c:auto val="1"/>
        <c:lblAlgn val="ctr"/>
        <c:lblOffset val="100"/>
        <c:noMultiLvlLbl val="0"/>
      </c:catAx>
      <c:valAx>
        <c:axId val="204949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43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[Gameco.xlsx]Sheet2!PivotTable5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Percentage Of Regiona</a:t>
            </a:r>
            <a:r>
              <a:rPr lang="en-US" sz="1600" baseline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 Mix Of Global Sales 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Sheet2!$B$157</c:f>
              <c:strCache>
                <c:ptCount val="1"/>
                <c:pt idx="0">
                  <c:v>% NA_sales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Sheet2!$A$158:$A$167</c:f>
              <c:strCache>
                <c:ptCount val="9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</c:strCache>
            </c:strRef>
          </c:cat>
          <c:val>
            <c:numRef>
              <c:f>Sheet2!$B$158:$B$167</c:f>
              <c:numCache>
                <c:formatCode>0%</c:formatCode>
                <c:ptCount val="9"/>
                <c:pt idx="0">
                  <c:v>0.51774481061889521</c:v>
                </c:pt>
                <c:pt idx="1">
                  <c:v>0.50785418790095005</c:v>
                </c:pt>
                <c:pt idx="2">
                  <c:v>0.5066959824105568</c:v>
                </c:pt>
                <c:pt idx="3">
                  <c:v>0.46735168670027449</c:v>
                </c:pt>
                <c:pt idx="4">
                  <c:v>0.426299862448417</c:v>
                </c:pt>
                <c:pt idx="5">
                  <c:v>0.42045639771801163</c:v>
                </c:pt>
                <c:pt idx="6">
                  <c:v>0.39160237388724045</c:v>
                </c:pt>
                <c:pt idx="7">
                  <c:v>0.38882166086824788</c:v>
                </c:pt>
                <c:pt idx="8">
                  <c:v>0.31946989990131103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A7-4D0F-B004-DE4DAA972FE3}"/>
            </c:ext>
          </c:extLst>
        </c:ser>
        <c:ser>
          <c:idx val="1"/>
          <c:order val="1"/>
          <c:tx>
            <c:strRef>
              <c:f>Sheet2!$C$157</c:f>
              <c:strCache>
                <c:ptCount val="1"/>
                <c:pt idx="0">
                  <c:v>% EU_sales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Sheet2!$A$158:$A$167</c:f>
              <c:strCache>
                <c:ptCount val="9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</c:strCache>
            </c:strRef>
          </c:cat>
          <c:val>
            <c:numRef>
              <c:f>Sheet2!$C$158:$C$167</c:f>
              <c:numCache>
                <c:formatCode>0%</c:formatCode>
                <c:ptCount val="9"/>
                <c:pt idx="0">
                  <c:v>0.27210182825321499</c:v>
                </c:pt>
                <c:pt idx="1">
                  <c:v>0.28732238143773381</c:v>
                </c:pt>
                <c:pt idx="2">
                  <c:v>0.29462322606436281</c:v>
                </c:pt>
                <c:pt idx="3">
                  <c:v>0.32454439705312238</c:v>
                </c:pt>
                <c:pt idx="4">
                  <c:v>0.32676753782668383</c:v>
                </c:pt>
                <c:pt idx="5">
                  <c:v>0.34216245585438743</c:v>
                </c:pt>
                <c:pt idx="6">
                  <c:v>0.37284866468842714</c:v>
                </c:pt>
                <c:pt idx="7">
                  <c:v>0.36949780668582516</c:v>
                </c:pt>
                <c:pt idx="8">
                  <c:v>0.37727336810940348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A7-4D0F-B004-DE4DAA972FE3}"/>
            </c:ext>
          </c:extLst>
        </c:ser>
        <c:ser>
          <c:idx val="2"/>
          <c:order val="2"/>
          <c:tx>
            <c:strRef>
              <c:f>Sheet2!$D$157</c:f>
              <c:strCache>
                <c:ptCount val="1"/>
                <c:pt idx="0">
                  <c:v>% JP Sales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Sheet2!$A$158:$A$167</c:f>
              <c:strCache>
                <c:ptCount val="9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</c:strCache>
            </c:strRef>
          </c:cat>
          <c:val>
            <c:numRef>
              <c:f>Sheet2!$D$158:$D$167</c:f>
              <c:numCache>
                <c:formatCode>0%</c:formatCode>
                <c:ptCount val="9"/>
                <c:pt idx="0">
                  <c:v>8.8819811723802641E-2</c:v>
                </c:pt>
                <c:pt idx="1">
                  <c:v>9.2766352898854376E-2</c:v>
                </c:pt>
                <c:pt idx="2">
                  <c:v>9.9090545672596925E-2</c:v>
                </c:pt>
                <c:pt idx="3">
                  <c:v>0.10255913144629725</c:v>
                </c:pt>
                <c:pt idx="4">
                  <c:v>0.14222833562585929</c:v>
                </c:pt>
                <c:pt idx="5">
                  <c:v>0.12939418636240163</c:v>
                </c:pt>
                <c:pt idx="6">
                  <c:v>0.11694362017804152</c:v>
                </c:pt>
                <c:pt idx="7">
                  <c:v>0.12751474814702693</c:v>
                </c:pt>
                <c:pt idx="8">
                  <c:v>0.19314817425630879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A7-4D0F-B004-DE4DAA972FE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55891391"/>
        <c:axId val="1755892351"/>
        <c:axId val="0"/>
      </c:bar3DChart>
      <c:catAx>
        <c:axId val="1755891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5892351"/>
        <c:crosses val="autoZero"/>
        <c:auto val="1"/>
        <c:lblAlgn val="ctr"/>
        <c:lblOffset val="100"/>
        <c:noMultiLvlLbl val="0"/>
      </c:catAx>
      <c:valAx>
        <c:axId val="1755892351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5891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[Gameco.xlsx]Sheet2!PivotTable6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Regional Sales By Genre from 1980 to</a:t>
            </a:r>
            <a:r>
              <a:rPr lang="en-US" sz="2000" baseline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2016</a:t>
            </a: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Sheet2!$B$175</c:f>
              <c:strCache>
                <c:ptCount val="1"/>
                <c:pt idx="0">
                  <c:v>NA__Sales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Sheet2!$A$176:$A$188</c:f>
              <c:strCache>
                <c:ptCount val="12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Puzzle</c:v>
                </c:pt>
                <c:pt idx="6">
                  <c:v>Racing</c:v>
                </c:pt>
                <c:pt idx="7">
                  <c:v>Role-Playing</c:v>
                </c:pt>
                <c:pt idx="8">
                  <c:v>Shooter</c:v>
                </c:pt>
                <c:pt idx="9">
                  <c:v>Simulation</c:v>
                </c:pt>
                <c:pt idx="10">
                  <c:v>Sports</c:v>
                </c:pt>
                <c:pt idx="11">
                  <c:v>Strategy</c:v>
                </c:pt>
              </c:strCache>
            </c:strRef>
          </c:cat>
          <c:val>
            <c:numRef>
              <c:f>Sheet2!$B$176:$B$188</c:f>
              <c:numCache>
                <c:formatCode>General</c:formatCode>
                <c:ptCount val="12"/>
                <c:pt idx="0">
                  <c:v>877.82999999999163</c:v>
                </c:pt>
                <c:pt idx="1">
                  <c:v>105.62999999999997</c:v>
                </c:pt>
                <c:pt idx="2">
                  <c:v>223.59000000000017</c:v>
                </c:pt>
                <c:pt idx="3">
                  <c:v>410.23999999999904</c:v>
                </c:pt>
                <c:pt idx="4">
                  <c:v>447.0499999999991</c:v>
                </c:pt>
                <c:pt idx="5">
                  <c:v>123.78000000000009</c:v>
                </c:pt>
                <c:pt idx="6">
                  <c:v>359.41999999999774</c:v>
                </c:pt>
                <c:pt idx="7">
                  <c:v>327.27999999999901</c:v>
                </c:pt>
                <c:pt idx="8">
                  <c:v>582.59999999999502</c:v>
                </c:pt>
                <c:pt idx="9">
                  <c:v>183.04000000000067</c:v>
                </c:pt>
                <c:pt idx="10">
                  <c:v>683.34999999999673</c:v>
                </c:pt>
                <c:pt idx="11">
                  <c:v>68.700000000000188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6E-4330-8C16-412A0B90E6D5}"/>
            </c:ext>
          </c:extLst>
        </c:ser>
        <c:ser>
          <c:idx val="1"/>
          <c:order val="1"/>
          <c:tx>
            <c:strRef>
              <c:f>Sheet2!$C$175</c:f>
              <c:strCache>
                <c:ptCount val="1"/>
                <c:pt idx="0">
                  <c:v>EU__Sales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Sheet2!$A$176:$A$188</c:f>
              <c:strCache>
                <c:ptCount val="12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Puzzle</c:v>
                </c:pt>
                <c:pt idx="6">
                  <c:v>Racing</c:v>
                </c:pt>
                <c:pt idx="7">
                  <c:v>Role-Playing</c:v>
                </c:pt>
                <c:pt idx="8">
                  <c:v>Shooter</c:v>
                </c:pt>
                <c:pt idx="9">
                  <c:v>Simulation</c:v>
                </c:pt>
                <c:pt idx="10">
                  <c:v>Sports</c:v>
                </c:pt>
                <c:pt idx="11">
                  <c:v>Strategy</c:v>
                </c:pt>
              </c:strCache>
            </c:strRef>
          </c:cat>
          <c:val>
            <c:numRef>
              <c:f>Sheet2!$C$176:$C$188</c:f>
              <c:numCache>
                <c:formatCode>General</c:formatCode>
                <c:ptCount val="12"/>
                <c:pt idx="0">
                  <c:v>524.99999999998545</c:v>
                </c:pt>
                <c:pt idx="1">
                  <c:v>63.949999999999989</c:v>
                </c:pt>
                <c:pt idx="2">
                  <c:v>101.32000000000025</c:v>
                </c:pt>
                <c:pt idx="3">
                  <c:v>215.98000000000036</c:v>
                </c:pt>
                <c:pt idx="4">
                  <c:v>201.63000000000017</c:v>
                </c:pt>
                <c:pt idx="5">
                  <c:v>50.77999999999998</c:v>
                </c:pt>
                <c:pt idx="6">
                  <c:v>238.39000000000024</c:v>
                </c:pt>
                <c:pt idx="7">
                  <c:v>188.06000000000031</c:v>
                </c:pt>
                <c:pt idx="8">
                  <c:v>313.26999999999668</c:v>
                </c:pt>
                <c:pt idx="9">
                  <c:v>113.38000000000019</c:v>
                </c:pt>
                <c:pt idx="10">
                  <c:v>376.84999999999457</c:v>
                </c:pt>
                <c:pt idx="11">
                  <c:v>45.340000000000053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6E-4330-8C16-412A0B90E6D5}"/>
            </c:ext>
          </c:extLst>
        </c:ser>
        <c:ser>
          <c:idx val="2"/>
          <c:order val="2"/>
          <c:tx>
            <c:strRef>
              <c:f>Sheet2!$D$175</c:f>
              <c:strCache>
                <c:ptCount val="1"/>
                <c:pt idx="0">
                  <c:v>JP__Sales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Sheet2!$A$176:$A$188</c:f>
              <c:strCache>
                <c:ptCount val="12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Puzzle</c:v>
                </c:pt>
                <c:pt idx="6">
                  <c:v>Racing</c:v>
                </c:pt>
                <c:pt idx="7">
                  <c:v>Role-Playing</c:v>
                </c:pt>
                <c:pt idx="8">
                  <c:v>Shooter</c:v>
                </c:pt>
                <c:pt idx="9">
                  <c:v>Simulation</c:v>
                </c:pt>
                <c:pt idx="10">
                  <c:v>Sports</c:v>
                </c:pt>
                <c:pt idx="11">
                  <c:v>Strategy</c:v>
                </c:pt>
              </c:strCache>
            </c:strRef>
          </c:cat>
          <c:val>
            <c:numRef>
              <c:f>Sheet2!$D$176:$D$188</c:f>
              <c:numCache>
                <c:formatCode>General</c:formatCode>
                <c:ptCount val="12"/>
                <c:pt idx="0">
                  <c:v>159.95000000000087</c:v>
                </c:pt>
                <c:pt idx="1">
                  <c:v>51.110000000000326</c:v>
                </c:pt>
                <c:pt idx="2">
                  <c:v>87.350000000000136</c:v>
                </c:pt>
                <c:pt idx="3">
                  <c:v>107.75999999999995</c:v>
                </c:pt>
                <c:pt idx="4">
                  <c:v>130.77000000000012</c:v>
                </c:pt>
                <c:pt idx="5">
                  <c:v>57.309999999999967</c:v>
                </c:pt>
                <c:pt idx="6">
                  <c:v>56.690000000000019</c:v>
                </c:pt>
                <c:pt idx="7">
                  <c:v>352.3099999999979</c:v>
                </c:pt>
                <c:pt idx="8">
                  <c:v>38.280000000000072</c:v>
                </c:pt>
                <c:pt idx="9">
                  <c:v>63.700000000000067</c:v>
                </c:pt>
                <c:pt idx="10">
                  <c:v>135.3700000000004</c:v>
                </c:pt>
                <c:pt idx="11">
                  <c:v>49.460000000000029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6E-4330-8C16-412A0B90E6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948015"/>
        <c:axId val="204950895"/>
      </c:barChart>
      <c:catAx>
        <c:axId val="204948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50895"/>
        <c:crosses val="autoZero"/>
        <c:auto val="1"/>
        <c:lblAlgn val="ctr"/>
        <c:lblOffset val="100"/>
        <c:noMultiLvlLbl val="0"/>
      </c:catAx>
      <c:valAx>
        <c:axId val="20495089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Sales</a:t>
                </a:r>
                <a:r>
                  <a:rPr lang="en-US" baseline="0" dirty="0"/>
                  <a:t> In Millions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48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[Gameco.xlsx]Sheet2!PivotTable7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NA Top Sales</a:t>
            </a:r>
            <a:r>
              <a:rPr lang="en-US" baseline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By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Genre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Sheet2!$B$193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Sheet2!$A$194:$A$199</c:f>
              <c:strCache>
                <c:ptCount val="5"/>
                <c:pt idx="0">
                  <c:v>Misc</c:v>
                </c:pt>
                <c:pt idx="1">
                  <c:v>Platform</c:v>
                </c:pt>
                <c:pt idx="2">
                  <c:v>Shooter</c:v>
                </c:pt>
                <c:pt idx="3">
                  <c:v>Sports</c:v>
                </c:pt>
                <c:pt idx="4">
                  <c:v>Action</c:v>
                </c:pt>
              </c:strCache>
            </c:strRef>
          </c:cat>
          <c:val>
            <c:numRef>
              <c:f>Sheet2!$B$194:$B$199</c:f>
              <c:numCache>
                <c:formatCode>"$"#,##0</c:formatCode>
                <c:ptCount val="5"/>
                <c:pt idx="0">
                  <c:v>410.23999999999904</c:v>
                </c:pt>
                <c:pt idx="1">
                  <c:v>447.0499999999991</c:v>
                </c:pt>
                <c:pt idx="2">
                  <c:v>582.59999999999502</c:v>
                </c:pt>
                <c:pt idx="3">
                  <c:v>683.34999999999673</c:v>
                </c:pt>
                <c:pt idx="4">
                  <c:v>877.82999999999163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9-428E-81E6-9B32C63D2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3031167"/>
        <c:axId val="1613029727"/>
      </c:barChart>
      <c:catAx>
        <c:axId val="161303116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3029727"/>
        <c:crosses val="autoZero"/>
        <c:auto val="1"/>
        <c:lblAlgn val="ctr"/>
        <c:lblOffset val="100"/>
        <c:noMultiLvlLbl val="0"/>
      </c:catAx>
      <c:valAx>
        <c:axId val="1613029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 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3031167"/>
        <c:crosses val="autoZero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[Gameco.xlsx]Sheet2!PivotTable8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EU Top Sales By Genre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Sheet2!$B$212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Sheet2!$A$213:$A$218</c:f>
              <c:strCache>
                <c:ptCount val="5"/>
                <c:pt idx="0">
                  <c:v>Misc</c:v>
                </c:pt>
                <c:pt idx="1">
                  <c:v>Racing</c:v>
                </c:pt>
                <c:pt idx="2">
                  <c:v>Shooter</c:v>
                </c:pt>
                <c:pt idx="3">
                  <c:v>Sports</c:v>
                </c:pt>
                <c:pt idx="4">
                  <c:v>Action</c:v>
                </c:pt>
              </c:strCache>
            </c:strRef>
          </c:cat>
          <c:val>
            <c:numRef>
              <c:f>Sheet2!$B$213:$B$218</c:f>
              <c:numCache>
                <c:formatCode>General</c:formatCode>
                <c:ptCount val="5"/>
                <c:pt idx="0">
                  <c:v>215.98000000000036</c:v>
                </c:pt>
                <c:pt idx="1">
                  <c:v>238.39000000000024</c:v>
                </c:pt>
                <c:pt idx="2">
                  <c:v>313.26999999999668</c:v>
                </c:pt>
                <c:pt idx="3">
                  <c:v>376.84999999999457</c:v>
                </c:pt>
                <c:pt idx="4">
                  <c:v>524.99999999998545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EC-4335-A467-B6E91C4318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38004879"/>
        <c:axId val="338001999"/>
      </c:barChart>
      <c:catAx>
        <c:axId val="3380048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001999"/>
        <c:crosses val="autoZero"/>
        <c:auto val="1"/>
        <c:lblAlgn val="ctr"/>
        <c:lblOffset val="100"/>
        <c:noMultiLvlLbl val="0"/>
      </c:catAx>
      <c:valAx>
        <c:axId val="3380019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</a:t>
                </a:r>
                <a:r>
                  <a:rPr lang="en-US" baseline="0"/>
                  <a:t> In Millions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004879"/>
        <c:crosses val="autoZero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[Gameco.xlsx]Sheet2!PivotTable9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JP Top Sales By Genre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Sheet2!$B$228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Sheet2!$A$229:$A$234</c:f>
              <c:strCache>
                <c:ptCount val="5"/>
                <c:pt idx="0">
                  <c:v>Misc</c:v>
                </c:pt>
                <c:pt idx="1">
                  <c:v>Platform</c:v>
                </c:pt>
                <c:pt idx="2">
                  <c:v>Sports</c:v>
                </c:pt>
                <c:pt idx="3">
                  <c:v>Action</c:v>
                </c:pt>
                <c:pt idx="4">
                  <c:v>Role-Playing</c:v>
                </c:pt>
              </c:strCache>
            </c:strRef>
          </c:cat>
          <c:val>
            <c:numRef>
              <c:f>Sheet2!$B$229:$B$234</c:f>
              <c:numCache>
                <c:formatCode>General</c:formatCode>
                <c:ptCount val="5"/>
                <c:pt idx="0">
                  <c:v>107.75999999999995</c:v>
                </c:pt>
                <c:pt idx="1">
                  <c:v>130.77000000000012</c:v>
                </c:pt>
                <c:pt idx="2">
                  <c:v>135.3700000000004</c:v>
                </c:pt>
                <c:pt idx="3">
                  <c:v>159.95000000000087</c:v>
                </c:pt>
                <c:pt idx="4">
                  <c:v>352.3099999999979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CC-4381-932C-DE53D0FEB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98449231"/>
        <c:axId val="1798447311"/>
      </c:barChart>
      <c:catAx>
        <c:axId val="17984492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447311"/>
        <c:crosses val="autoZero"/>
        <c:auto val="1"/>
        <c:lblAlgn val="ctr"/>
        <c:lblOffset val="100"/>
        <c:noMultiLvlLbl val="0"/>
      </c:catAx>
      <c:valAx>
        <c:axId val="179844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 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449231"/>
        <c:crosses val="autoZero"/>
        <c:crossBetween val="between"/>
        <c:majorUnit val="100"/>
        <c:dispUnits>
          <c:builtInUnit val="hundred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Top 5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NA Sales Publishers</a:t>
            </a:r>
            <a:endParaRPr lang="en-US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629-476C-B420-23709EC43E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629-476C-B420-23709EC43E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629-476C-B420-23709EC43E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629-476C-B420-23709EC43E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629-476C-B420-23709EC43E0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629-476C-B420-23709EC43E0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29-476C-B420-23709EC43E0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629-476C-B420-23709EC43E0A}"/>
                </c:ext>
              </c:extLst>
            </c:dLbl>
            <c:dLbl>
              <c:idx val="2"/>
              <c:layout>
                <c:manualLayout>
                  <c:x val="4.1666666666666567E-2"/>
                  <c:y val="-6.944444444444444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629-476C-B420-23709EC43E0A}"/>
                </c:ext>
              </c:extLst>
            </c:dLbl>
            <c:dLbl>
              <c:idx val="3"/>
              <c:layout>
                <c:manualLayout>
                  <c:x val="0.102822459039582"/>
                  <c:y val="-1.129819860453913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F91316-D545-4322-8099-E32AA860280E}" type="CATEGORYNAME">
                      <a:rPr lang="en-US" sz="80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sz="1000" baseline="0" dirty="0"/>
                      <a:t> </a:t>
                    </a:r>
                    <a:fld id="{AAA3A101-C6D7-449F-A9EC-E763C3D83E72}" type="VALU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US" sz="1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568441729318294"/>
                      <c:h val="0.145859743984598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629-476C-B420-23709EC43E0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629-476C-B420-23709EC43E0A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8629-476C-B420-23709EC43E0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Sheet1!$J$4:$J$9</c:f>
              <c:strCache>
                <c:ptCount val="6"/>
                <c:pt idx="0">
                  <c:v>Nintendo</c:v>
                </c:pt>
                <c:pt idx="1">
                  <c:v>Electronic Arts</c:v>
                </c:pt>
                <c:pt idx="2">
                  <c:v>Activision</c:v>
                </c:pt>
                <c:pt idx="3">
                  <c:v>Sony Computer Entertainment</c:v>
                </c:pt>
                <c:pt idx="4">
                  <c:v>Ubisoft</c:v>
                </c:pt>
                <c:pt idx="5">
                  <c:v>Others(570)</c:v>
                </c:pt>
              </c:strCache>
            </c:strRef>
          </c:cat>
          <c:val>
            <c:numRef>
              <c:f>Sheet1!$K$4:$K$9</c:f>
              <c:numCache>
                <c:formatCode>0%</c:formatCode>
                <c:ptCount val="6"/>
                <c:pt idx="0">
                  <c:v>0.1859675722930241</c:v>
                </c:pt>
                <c:pt idx="1">
                  <c:v>0.13547286991125818</c:v>
                </c:pt>
                <c:pt idx="2">
                  <c:v>9.7824948662960168E-2</c:v>
                </c:pt>
                <c:pt idx="3">
                  <c:v>6.0379643668583394E-2</c:v>
                </c:pt>
                <c:pt idx="4">
                  <c:v>5.7627249837224115E-2</c:v>
                </c:pt>
                <c:pt idx="5">
                  <c:v>0.46272771562695003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629-476C-B420-23709EC43E0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u="none" strike="noStrike" kern="1200" cap="all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Top 5 EU Sales Publishers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E64-498D-872E-C6DC356B9E6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E64-498D-872E-C6DC356B9E6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E64-498D-872E-C6DC356B9E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E64-498D-872E-C6DC356B9E6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E64-498D-872E-C6DC356B9E6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E64-498D-872E-C6DC356B9E6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E64-498D-872E-C6DC356B9E6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22518822176139"/>
                      <c:h val="0.223789291264891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E64-498D-872E-C6DC356B9E64}"/>
                </c:ext>
              </c:extLst>
            </c:dLbl>
            <c:dLbl>
              <c:idx val="2"/>
              <c:layout>
                <c:manualLayout>
                  <c:x val="8.8888888888888781E-2"/>
                  <c:y val="-9.259259259259258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E64-498D-872E-C6DC356B9E64}"/>
                </c:ext>
              </c:extLst>
            </c:dLbl>
            <c:dLbl>
              <c:idx val="3"/>
              <c:layout>
                <c:manualLayout>
                  <c:x val="0.15757039355984886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F209FC6-9913-41E4-A95D-F81336A506D2}" type="CATEGORYNAME">
                      <a:rPr lang="en-US" sz="80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sz="800" baseline="0" dirty="0"/>
                      <a:t>
</a:t>
                    </a:r>
                    <a:fld id="{C02CD7B6-3B30-4F81-9987-F4FFE1297D49}" type="PERCENTAGE">
                      <a:rPr lang="en-US" sz="800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sz="8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031527311838286"/>
                      <c:h val="0.1824378843722783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E64-498D-872E-C6DC356B9E64}"/>
                </c:ext>
              </c:extLst>
            </c:dLbl>
            <c:dLbl>
              <c:idx val="4"/>
              <c:layout>
                <c:manualLayout>
                  <c:x val="-0.15591514074263862"/>
                  <c:y val="-5.64909930226972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E64-498D-872E-C6DC356B9E6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CE64-498D-872E-C6DC356B9E6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Sheet1!$J$12:$J$17</c:f>
              <c:strCache>
                <c:ptCount val="6"/>
                <c:pt idx="0">
                  <c:v>Nintendo</c:v>
                </c:pt>
                <c:pt idx="1">
                  <c:v>Electronic Arts</c:v>
                </c:pt>
                <c:pt idx="2">
                  <c:v>Activision</c:v>
                </c:pt>
                <c:pt idx="3">
                  <c:v>Sony Computer Entertainment</c:v>
                </c:pt>
                <c:pt idx="4">
                  <c:v>Ubisoft</c:v>
                </c:pt>
                <c:pt idx="5">
                  <c:v>Others(570)</c:v>
                </c:pt>
              </c:strCache>
            </c:strRef>
          </c:cat>
          <c:val>
            <c:numRef>
              <c:f>Sheet1!$K$12:$K$17</c:f>
              <c:numCache>
                <c:formatCode>0%</c:formatCode>
                <c:ptCount val="6"/>
                <c:pt idx="0">
                  <c:v>0.1719756209751612</c:v>
                </c:pt>
                <c:pt idx="1">
                  <c:v>0.15247979366539491</c:v>
                </c:pt>
                <c:pt idx="2">
                  <c:v>8.8517709291628555E-2</c:v>
                </c:pt>
                <c:pt idx="3">
                  <c:v>7.7096201866211189E-2</c:v>
                </c:pt>
                <c:pt idx="4">
                  <c:v>6.7071067157313632E-2</c:v>
                </c:pt>
                <c:pt idx="5">
                  <c:v>0.4428596070442905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E64-498D-872E-C6DC356B9E6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5/24/2023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5/24/2023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5/24/2023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5/24/2023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5/24/2023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000"/>
                    </a14:imgEffect>
                  </a14:imgLayer>
                </a14:imgProps>
              </a:ext>
            </a:extLst>
          </a:blip>
          <a:srcRect t="7802" b="7802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</a:rPr>
              <a:t>Gameco</a:t>
            </a:r>
            <a:br>
              <a:rPr lang="en-US" sz="7200" b="1" dirty="0">
                <a:solidFill>
                  <a:schemeClr val="tx1"/>
                </a:solidFill>
              </a:rPr>
            </a:br>
            <a:r>
              <a:rPr lang="en-US" sz="7200" b="1" dirty="0">
                <a:solidFill>
                  <a:schemeClr val="tx1"/>
                </a:solidFill>
              </a:rPr>
              <a:t>Marketing</a:t>
            </a:r>
            <a:br>
              <a:rPr lang="en-US" sz="7200" b="1" dirty="0">
                <a:solidFill>
                  <a:schemeClr val="tx1"/>
                </a:solidFill>
              </a:rPr>
            </a:br>
            <a:r>
              <a:rPr lang="en-US" sz="7200" b="1" dirty="0">
                <a:solidFill>
                  <a:schemeClr val="tx1"/>
                </a:solidFill>
              </a:rPr>
              <a:t>Strategy</a:t>
            </a:r>
            <a:br>
              <a:rPr lang="en-US" sz="7200" b="1" dirty="0">
                <a:solidFill>
                  <a:schemeClr val="tx1"/>
                </a:solidFill>
              </a:rPr>
            </a:br>
            <a:r>
              <a:rPr lang="en-US" sz="7200" b="1" dirty="0">
                <a:solidFill>
                  <a:schemeClr val="tx1"/>
                </a:solidFill>
              </a:rPr>
              <a:t>2017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Final </a:t>
            </a:r>
          </a:p>
          <a:p>
            <a:r>
              <a:rPr lang="en-US" sz="2800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2800" dirty="0">
                <a:solidFill>
                  <a:schemeClr val="tx1"/>
                </a:solidFill>
              </a:rPr>
              <a:t>Presentation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F117F3-0022-69CF-B1DA-9CBBEF47215C}"/>
              </a:ext>
            </a:extLst>
          </p:cNvPr>
          <p:cNvSpPr txBox="1"/>
          <p:nvPr/>
        </p:nvSpPr>
        <p:spPr>
          <a:xfrm>
            <a:off x="1681162" y="4783725"/>
            <a:ext cx="902017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Action, Adventure, Racing, Simulation and Strategy; Genres where North America no longer leads Sales the last three years.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u="none" strike="noStrike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The STARS represent top regional preferences for 2016 only.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D8FD1-CD45-5DD0-5320-B4111CCDF5C4}"/>
              </a:ext>
            </a:extLst>
          </p:cNvPr>
          <p:cNvSpPr txBox="1"/>
          <p:nvPr/>
        </p:nvSpPr>
        <p:spPr>
          <a:xfrm>
            <a:off x="3800475" y="647171"/>
            <a:ext cx="47815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Overall Sales By Genre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D8746-4B92-3FA1-CAFB-0065502455CC}"/>
              </a:ext>
            </a:extLst>
          </p:cNvPr>
          <p:cNvCxnSpPr>
            <a:cxnSpLocks/>
          </p:cNvCxnSpPr>
          <p:nvPr/>
        </p:nvCxnSpPr>
        <p:spPr>
          <a:xfrm>
            <a:off x="4524375" y="1286183"/>
            <a:ext cx="3506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B28FA58-7FA0-2DCD-4E3D-DE52F82F21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806335"/>
              </p:ext>
            </p:extLst>
          </p:nvPr>
        </p:nvGraphicFramePr>
        <p:xfrm>
          <a:off x="1807367" y="1427921"/>
          <a:ext cx="8767764" cy="3602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Graphic 25" descr="Star with solid fill">
            <a:extLst>
              <a:ext uri="{FF2B5EF4-FFF2-40B4-BE49-F238E27FC236}">
                <a16:creationId xmlns:a16="http://schemas.microsoft.com/office/drawing/2014/main" id="{3707FF3A-E835-7314-A089-45173C1F4F2B}"/>
              </a:ext>
            </a:extLst>
          </p:cNvPr>
          <p:cNvSpPr/>
          <p:nvPr/>
        </p:nvSpPr>
        <p:spPr>
          <a:xfrm>
            <a:off x="2390775" y="1885950"/>
            <a:ext cx="266700" cy="266699"/>
          </a:xfrm>
          <a:custGeom>
            <a:avLst/>
            <a:gdLst>
              <a:gd name="connsiteX0" fmla="*/ 762000 w 762000"/>
              <a:gd name="connsiteY0" fmla="*/ 285750 h 762000"/>
              <a:gd name="connsiteX1" fmla="*/ 476250 w 762000"/>
              <a:gd name="connsiteY1" fmla="*/ 285750 h 762000"/>
              <a:gd name="connsiteX2" fmla="*/ 381000 w 762000"/>
              <a:gd name="connsiteY2" fmla="*/ 0 h 762000"/>
              <a:gd name="connsiteX3" fmla="*/ 285750 w 762000"/>
              <a:gd name="connsiteY3" fmla="*/ 285750 h 762000"/>
              <a:gd name="connsiteX4" fmla="*/ 0 w 762000"/>
              <a:gd name="connsiteY4" fmla="*/ 285750 h 762000"/>
              <a:gd name="connsiteX5" fmla="*/ 219075 w 762000"/>
              <a:gd name="connsiteY5" fmla="*/ 476250 h 762000"/>
              <a:gd name="connsiteX6" fmla="*/ 133350 w 762000"/>
              <a:gd name="connsiteY6" fmla="*/ 762000 h 762000"/>
              <a:gd name="connsiteX7" fmla="*/ 381000 w 762000"/>
              <a:gd name="connsiteY7" fmla="*/ 590550 h 762000"/>
              <a:gd name="connsiteX8" fmla="*/ 628650 w 762000"/>
              <a:gd name="connsiteY8" fmla="*/ 762000 h 762000"/>
              <a:gd name="connsiteX9" fmla="*/ 542925 w 762000"/>
              <a:gd name="connsiteY9" fmla="*/ 4762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2000" h="762000">
                <a:moveTo>
                  <a:pt x="762000" y="285750"/>
                </a:moveTo>
                <a:lnTo>
                  <a:pt x="476250" y="285750"/>
                </a:lnTo>
                <a:lnTo>
                  <a:pt x="38100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219075" y="476250"/>
                </a:lnTo>
                <a:lnTo>
                  <a:pt x="133350" y="762000"/>
                </a:lnTo>
                <a:lnTo>
                  <a:pt x="381000" y="590550"/>
                </a:lnTo>
                <a:lnTo>
                  <a:pt x="628650" y="762000"/>
                </a:lnTo>
                <a:lnTo>
                  <a:pt x="542925" y="476250"/>
                </a:lnTo>
                <a:close/>
              </a:path>
            </a:pathLst>
          </a:custGeom>
          <a:solidFill>
            <a:srgbClr val="00B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25" descr="Star with solid fill">
            <a:extLst>
              <a:ext uri="{FF2B5EF4-FFF2-40B4-BE49-F238E27FC236}">
                <a16:creationId xmlns:a16="http://schemas.microsoft.com/office/drawing/2014/main" id="{BC795F6E-4524-FEDA-ED90-FBB3DDC1C84D}"/>
              </a:ext>
            </a:extLst>
          </p:cNvPr>
          <p:cNvSpPr/>
          <p:nvPr/>
        </p:nvSpPr>
        <p:spPr>
          <a:xfrm>
            <a:off x="7764145" y="1904998"/>
            <a:ext cx="266700" cy="266699"/>
          </a:xfrm>
          <a:custGeom>
            <a:avLst/>
            <a:gdLst>
              <a:gd name="connsiteX0" fmla="*/ 762000 w 762000"/>
              <a:gd name="connsiteY0" fmla="*/ 285750 h 762000"/>
              <a:gd name="connsiteX1" fmla="*/ 476250 w 762000"/>
              <a:gd name="connsiteY1" fmla="*/ 285750 h 762000"/>
              <a:gd name="connsiteX2" fmla="*/ 381000 w 762000"/>
              <a:gd name="connsiteY2" fmla="*/ 0 h 762000"/>
              <a:gd name="connsiteX3" fmla="*/ 285750 w 762000"/>
              <a:gd name="connsiteY3" fmla="*/ 285750 h 762000"/>
              <a:gd name="connsiteX4" fmla="*/ 0 w 762000"/>
              <a:gd name="connsiteY4" fmla="*/ 285750 h 762000"/>
              <a:gd name="connsiteX5" fmla="*/ 219075 w 762000"/>
              <a:gd name="connsiteY5" fmla="*/ 476250 h 762000"/>
              <a:gd name="connsiteX6" fmla="*/ 133350 w 762000"/>
              <a:gd name="connsiteY6" fmla="*/ 762000 h 762000"/>
              <a:gd name="connsiteX7" fmla="*/ 381000 w 762000"/>
              <a:gd name="connsiteY7" fmla="*/ 590550 h 762000"/>
              <a:gd name="connsiteX8" fmla="*/ 628650 w 762000"/>
              <a:gd name="connsiteY8" fmla="*/ 762000 h 762000"/>
              <a:gd name="connsiteX9" fmla="*/ 542925 w 762000"/>
              <a:gd name="connsiteY9" fmla="*/ 4762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2000" h="762000">
                <a:moveTo>
                  <a:pt x="762000" y="285750"/>
                </a:moveTo>
                <a:lnTo>
                  <a:pt x="476250" y="285750"/>
                </a:lnTo>
                <a:lnTo>
                  <a:pt x="38100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219075" y="476250"/>
                </a:lnTo>
                <a:lnTo>
                  <a:pt x="133350" y="762000"/>
                </a:lnTo>
                <a:lnTo>
                  <a:pt x="381000" y="590550"/>
                </a:lnTo>
                <a:lnTo>
                  <a:pt x="628650" y="762000"/>
                </a:lnTo>
                <a:lnTo>
                  <a:pt x="542925" y="476250"/>
                </a:lnTo>
                <a:close/>
              </a:path>
            </a:pathLst>
          </a:custGeom>
          <a:solidFill>
            <a:srgbClr val="00B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25" descr="Star with solid fill">
            <a:extLst>
              <a:ext uri="{FF2B5EF4-FFF2-40B4-BE49-F238E27FC236}">
                <a16:creationId xmlns:a16="http://schemas.microsoft.com/office/drawing/2014/main" id="{7FDA5062-7765-CABF-F127-0EB9331C4ED4}"/>
              </a:ext>
            </a:extLst>
          </p:cNvPr>
          <p:cNvSpPr/>
          <p:nvPr/>
        </p:nvSpPr>
        <p:spPr>
          <a:xfrm>
            <a:off x="9088120" y="2696250"/>
            <a:ext cx="266700" cy="266699"/>
          </a:xfrm>
          <a:custGeom>
            <a:avLst/>
            <a:gdLst>
              <a:gd name="connsiteX0" fmla="*/ 762000 w 762000"/>
              <a:gd name="connsiteY0" fmla="*/ 285750 h 762000"/>
              <a:gd name="connsiteX1" fmla="*/ 476250 w 762000"/>
              <a:gd name="connsiteY1" fmla="*/ 285750 h 762000"/>
              <a:gd name="connsiteX2" fmla="*/ 381000 w 762000"/>
              <a:gd name="connsiteY2" fmla="*/ 0 h 762000"/>
              <a:gd name="connsiteX3" fmla="*/ 285750 w 762000"/>
              <a:gd name="connsiteY3" fmla="*/ 285750 h 762000"/>
              <a:gd name="connsiteX4" fmla="*/ 0 w 762000"/>
              <a:gd name="connsiteY4" fmla="*/ 285750 h 762000"/>
              <a:gd name="connsiteX5" fmla="*/ 219075 w 762000"/>
              <a:gd name="connsiteY5" fmla="*/ 476250 h 762000"/>
              <a:gd name="connsiteX6" fmla="*/ 133350 w 762000"/>
              <a:gd name="connsiteY6" fmla="*/ 762000 h 762000"/>
              <a:gd name="connsiteX7" fmla="*/ 381000 w 762000"/>
              <a:gd name="connsiteY7" fmla="*/ 590550 h 762000"/>
              <a:gd name="connsiteX8" fmla="*/ 628650 w 762000"/>
              <a:gd name="connsiteY8" fmla="*/ 762000 h 762000"/>
              <a:gd name="connsiteX9" fmla="*/ 542925 w 762000"/>
              <a:gd name="connsiteY9" fmla="*/ 4762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2000" h="762000">
                <a:moveTo>
                  <a:pt x="762000" y="285750"/>
                </a:moveTo>
                <a:lnTo>
                  <a:pt x="476250" y="285750"/>
                </a:lnTo>
                <a:lnTo>
                  <a:pt x="38100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219075" y="476250"/>
                </a:lnTo>
                <a:lnTo>
                  <a:pt x="133350" y="762000"/>
                </a:lnTo>
                <a:lnTo>
                  <a:pt x="381000" y="590550"/>
                </a:lnTo>
                <a:lnTo>
                  <a:pt x="628650" y="762000"/>
                </a:lnTo>
                <a:lnTo>
                  <a:pt x="542925" y="476250"/>
                </a:lnTo>
                <a:close/>
              </a:path>
            </a:pathLst>
          </a:custGeom>
          <a:solidFill>
            <a:srgbClr val="00B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25" descr="Star with solid fill">
            <a:extLst>
              <a:ext uri="{FF2B5EF4-FFF2-40B4-BE49-F238E27FC236}">
                <a16:creationId xmlns:a16="http://schemas.microsoft.com/office/drawing/2014/main" id="{CE990D50-0476-9511-3CDB-2655ECEB1728}"/>
              </a:ext>
            </a:extLst>
          </p:cNvPr>
          <p:cNvSpPr/>
          <p:nvPr/>
        </p:nvSpPr>
        <p:spPr>
          <a:xfrm>
            <a:off x="9392920" y="2697337"/>
            <a:ext cx="266700" cy="266699"/>
          </a:xfrm>
          <a:custGeom>
            <a:avLst/>
            <a:gdLst>
              <a:gd name="connsiteX0" fmla="*/ 762000 w 762000"/>
              <a:gd name="connsiteY0" fmla="*/ 285750 h 762000"/>
              <a:gd name="connsiteX1" fmla="*/ 476250 w 762000"/>
              <a:gd name="connsiteY1" fmla="*/ 285750 h 762000"/>
              <a:gd name="connsiteX2" fmla="*/ 381000 w 762000"/>
              <a:gd name="connsiteY2" fmla="*/ 0 h 762000"/>
              <a:gd name="connsiteX3" fmla="*/ 285750 w 762000"/>
              <a:gd name="connsiteY3" fmla="*/ 285750 h 762000"/>
              <a:gd name="connsiteX4" fmla="*/ 0 w 762000"/>
              <a:gd name="connsiteY4" fmla="*/ 285750 h 762000"/>
              <a:gd name="connsiteX5" fmla="*/ 219075 w 762000"/>
              <a:gd name="connsiteY5" fmla="*/ 476250 h 762000"/>
              <a:gd name="connsiteX6" fmla="*/ 133350 w 762000"/>
              <a:gd name="connsiteY6" fmla="*/ 762000 h 762000"/>
              <a:gd name="connsiteX7" fmla="*/ 381000 w 762000"/>
              <a:gd name="connsiteY7" fmla="*/ 590550 h 762000"/>
              <a:gd name="connsiteX8" fmla="*/ 628650 w 762000"/>
              <a:gd name="connsiteY8" fmla="*/ 762000 h 762000"/>
              <a:gd name="connsiteX9" fmla="*/ 542925 w 762000"/>
              <a:gd name="connsiteY9" fmla="*/ 4762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2000" h="762000">
                <a:moveTo>
                  <a:pt x="762000" y="285750"/>
                </a:moveTo>
                <a:lnTo>
                  <a:pt x="476250" y="285750"/>
                </a:lnTo>
                <a:lnTo>
                  <a:pt x="38100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219075" y="476250"/>
                </a:lnTo>
                <a:lnTo>
                  <a:pt x="133350" y="762000"/>
                </a:lnTo>
                <a:lnTo>
                  <a:pt x="381000" y="590550"/>
                </a:lnTo>
                <a:lnTo>
                  <a:pt x="628650" y="762000"/>
                </a:lnTo>
                <a:lnTo>
                  <a:pt x="542925" y="476250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Graphic 25" descr="Star with solid fill">
            <a:extLst>
              <a:ext uri="{FF2B5EF4-FFF2-40B4-BE49-F238E27FC236}">
                <a16:creationId xmlns:a16="http://schemas.microsoft.com/office/drawing/2014/main" id="{AC23FCF1-418B-ABAB-5185-54C6F99C7616}"/>
              </a:ext>
            </a:extLst>
          </p:cNvPr>
          <p:cNvSpPr/>
          <p:nvPr/>
        </p:nvSpPr>
        <p:spPr>
          <a:xfrm>
            <a:off x="7973695" y="2244220"/>
            <a:ext cx="266700" cy="266699"/>
          </a:xfrm>
          <a:custGeom>
            <a:avLst/>
            <a:gdLst>
              <a:gd name="connsiteX0" fmla="*/ 762000 w 762000"/>
              <a:gd name="connsiteY0" fmla="*/ 285750 h 762000"/>
              <a:gd name="connsiteX1" fmla="*/ 476250 w 762000"/>
              <a:gd name="connsiteY1" fmla="*/ 285750 h 762000"/>
              <a:gd name="connsiteX2" fmla="*/ 381000 w 762000"/>
              <a:gd name="connsiteY2" fmla="*/ 0 h 762000"/>
              <a:gd name="connsiteX3" fmla="*/ 285750 w 762000"/>
              <a:gd name="connsiteY3" fmla="*/ 285750 h 762000"/>
              <a:gd name="connsiteX4" fmla="*/ 0 w 762000"/>
              <a:gd name="connsiteY4" fmla="*/ 285750 h 762000"/>
              <a:gd name="connsiteX5" fmla="*/ 219075 w 762000"/>
              <a:gd name="connsiteY5" fmla="*/ 476250 h 762000"/>
              <a:gd name="connsiteX6" fmla="*/ 133350 w 762000"/>
              <a:gd name="connsiteY6" fmla="*/ 762000 h 762000"/>
              <a:gd name="connsiteX7" fmla="*/ 381000 w 762000"/>
              <a:gd name="connsiteY7" fmla="*/ 590550 h 762000"/>
              <a:gd name="connsiteX8" fmla="*/ 628650 w 762000"/>
              <a:gd name="connsiteY8" fmla="*/ 762000 h 762000"/>
              <a:gd name="connsiteX9" fmla="*/ 542925 w 762000"/>
              <a:gd name="connsiteY9" fmla="*/ 4762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2000" h="762000">
                <a:moveTo>
                  <a:pt x="762000" y="285750"/>
                </a:moveTo>
                <a:lnTo>
                  <a:pt x="476250" y="285750"/>
                </a:lnTo>
                <a:lnTo>
                  <a:pt x="38100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219075" y="476250"/>
                </a:lnTo>
                <a:lnTo>
                  <a:pt x="133350" y="762000"/>
                </a:lnTo>
                <a:lnTo>
                  <a:pt x="381000" y="590550"/>
                </a:lnTo>
                <a:lnTo>
                  <a:pt x="628650" y="762000"/>
                </a:lnTo>
                <a:lnTo>
                  <a:pt x="542925" y="476250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25" descr="Star with solid fill">
            <a:extLst>
              <a:ext uri="{FF2B5EF4-FFF2-40B4-BE49-F238E27FC236}">
                <a16:creationId xmlns:a16="http://schemas.microsoft.com/office/drawing/2014/main" id="{96712162-7667-9038-E543-A0F7E332C861}"/>
              </a:ext>
            </a:extLst>
          </p:cNvPr>
          <p:cNvSpPr/>
          <p:nvPr/>
        </p:nvSpPr>
        <p:spPr>
          <a:xfrm>
            <a:off x="2600325" y="1800225"/>
            <a:ext cx="266700" cy="266699"/>
          </a:xfrm>
          <a:custGeom>
            <a:avLst/>
            <a:gdLst>
              <a:gd name="connsiteX0" fmla="*/ 762000 w 762000"/>
              <a:gd name="connsiteY0" fmla="*/ 285750 h 762000"/>
              <a:gd name="connsiteX1" fmla="*/ 476250 w 762000"/>
              <a:gd name="connsiteY1" fmla="*/ 285750 h 762000"/>
              <a:gd name="connsiteX2" fmla="*/ 381000 w 762000"/>
              <a:gd name="connsiteY2" fmla="*/ 0 h 762000"/>
              <a:gd name="connsiteX3" fmla="*/ 285750 w 762000"/>
              <a:gd name="connsiteY3" fmla="*/ 285750 h 762000"/>
              <a:gd name="connsiteX4" fmla="*/ 0 w 762000"/>
              <a:gd name="connsiteY4" fmla="*/ 285750 h 762000"/>
              <a:gd name="connsiteX5" fmla="*/ 219075 w 762000"/>
              <a:gd name="connsiteY5" fmla="*/ 476250 h 762000"/>
              <a:gd name="connsiteX6" fmla="*/ 133350 w 762000"/>
              <a:gd name="connsiteY6" fmla="*/ 762000 h 762000"/>
              <a:gd name="connsiteX7" fmla="*/ 381000 w 762000"/>
              <a:gd name="connsiteY7" fmla="*/ 590550 h 762000"/>
              <a:gd name="connsiteX8" fmla="*/ 628650 w 762000"/>
              <a:gd name="connsiteY8" fmla="*/ 762000 h 762000"/>
              <a:gd name="connsiteX9" fmla="*/ 542925 w 762000"/>
              <a:gd name="connsiteY9" fmla="*/ 4762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2000" h="762000">
                <a:moveTo>
                  <a:pt x="762000" y="285750"/>
                </a:moveTo>
                <a:lnTo>
                  <a:pt x="476250" y="285750"/>
                </a:lnTo>
                <a:lnTo>
                  <a:pt x="38100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219075" y="476250"/>
                </a:lnTo>
                <a:lnTo>
                  <a:pt x="133350" y="762000"/>
                </a:lnTo>
                <a:lnTo>
                  <a:pt x="381000" y="590550"/>
                </a:lnTo>
                <a:lnTo>
                  <a:pt x="628650" y="762000"/>
                </a:lnTo>
                <a:lnTo>
                  <a:pt x="542925" y="476250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Graphic 25" descr="Star with solid fill">
            <a:extLst>
              <a:ext uri="{FF2B5EF4-FFF2-40B4-BE49-F238E27FC236}">
                <a16:creationId xmlns:a16="http://schemas.microsoft.com/office/drawing/2014/main" id="{9A168048-7594-F6FE-B20D-783433E4DBCE}"/>
              </a:ext>
            </a:extLst>
          </p:cNvPr>
          <p:cNvSpPr/>
          <p:nvPr/>
        </p:nvSpPr>
        <p:spPr>
          <a:xfrm>
            <a:off x="2733675" y="3191963"/>
            <a:ext cx="266700" cy="266699"/>
          </a:xfrm>
          <a:custGeom>
            <a:avLst/>
            <a:gdLst>
              <a:gd name="connsiteX0" fmla="*/ 762000 w 762000"/>
              <a:gd name="connsiteY0" fmla="*/ 285750 h 762000"/>
              <a:gd name="connsiteX1" fmla="*/ 476250 w 762000"/>
              <a:gd name="connsiteY1" fmla="*/ 285750 h 762000"/>
              <a:gd name="connsiteX2" fmla="*/ 381000 w 762000"/>
              <a:gd name="connsiteY2" fmla="*/ 0 h 762000"/>
              <a:gd name="connsiteX3" fmla="*/ 285750 w 762000"/>
              <a:gd name="connsiteY3" fmla="*/ 285750 h 762000"/>
              <a:gd name="connsiteX4" fmla="*/ 0 w 762000"/>
              <a:gd name="connsiteY4" fmla="*/ 285750 h 762000"/>
              <a:gd name="connsiteX5" fmla="*/ 219075 w 762000"/>
              <a:gd name="connsiteY5" fmla="*/ 476250 h 762000"/>
              <a:gd name="connsiteX6" fmla="*/ 133350 w 762000"/>
              <a:gd name="connsiteY6" fmla="*/ 762000 h 762000"/>
              <a:gd name="connsiteX7" fmla="*/ 381000 w 762000"/>
              <a:gd name="connsiteY7" fmla="*/ 590550 h 762000"/>
              <a:gd name="connsiteX8" fmla="*/ 628650 w 762000"/>
              <a:gd name="connsiteY8" fmla="*/ 762000 h 762000"/>
              <a:gd name="connsiteX9" fmla="*/ 542925 w 762000"/>
              <a:gd name="connsiteY9" fmla="*/ 4762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2000" h="762000">
                <a:moveTo>
                  <a:pt x="762000" y="285750"/>
                </a:moveTo>
                <a:lnTo>
                  <a:pt x="476250" y="285750"/>
                </a:lnTo>
                <a:lnTo>
                  <a:pt x="38100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219075" y="476250"/>
                </a:lnTo>
                <a:lnTo>
                  <a:pt x="133350" y="762000"/>
                </a:lnTo>
                <a:lnTo>
                  <a:pt x="381000" y="590550"/>
                </a:lnTo>
                <a:lnTo>
                  <a:pt x="628650" y="762000"/>
                </a:lnTo>
                <a:lnTo>
                  <a:pt x="542925" y="476250"/>
                </a:lnTo>
                <a:close/>
              </a:path>
            </a:pathLst>
          </a:custGeom>
          <a:solidFill>
            <a:srgbClr val="FFFF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Graphic 25" descr="Star with solid fill">
            <a:extLst>
              <a:ext uri="{FF2B5EF4-FFF2-40B4-BE49-F238E27FC236}">
                <a16:creationId xmlns:a16="http://schemas.microsoft.com/office/drawing/2014/main" id="{8899F02D-AC3C-0261-14A3-CE4EC29268C4}"/>
              </a:ext>
            </a:extLst>
          </p:cNvPr>
          <p:cNvSpPr/>
          <p:nvPr/>
        </p:nvSpPr>
        <p:spPr>
          <a:xfrm>
            <a:off x="7430770" y="3206515"/>
            <a:ext cx="266700" cy="266699"/>
          </a:xfrm>
          <a:custGeom>
            <a:avLst/>
            <a:gdLst>
              <a:gd name="connsiteX0" fmla="*/ 762000 w 762000"/>
              <a:gd name="connsiteY0" fmla="*/ 285750 h 762000"/>
              <a:gd name="connsiteX1" fmla="*/ 476250 w 762000"/>
              <a:gd name="connsiteY1" fmla="*/ 285750 h 762000"/>
              <a:gd name="connsiteX2" fmla="*/ 381000 w 762000"/>
              <a:gd name="connsiteY2" fmla="*/ 0 h 762000"/>
              <a:gd name="connsiteX3" fmla="*/ 285750 w 762000"/>
              <a:gd name="connsiteY3" fmla="*/ 285750 h 762000"/>
              <a:gd name="connsiteX4" fmla="*/ 0 w 762000"/>
              <a:gd name="connsiteY4" fmla="*/ 285750 h 762000"/>
              <a:gd name="connsiteX5" fmla="*/ 219075 w 762000"/>
              <a:gd name="connsiteY5" fmla="*/ 476250 h 762000"/>
              <a:gd name="connsiteX6" fmla="*/ 133350 w 762000"/>
              <a:gd name="connsiteY6" fmla="*/ 762000 h 762000"/>
              <a:gd name="connsiteX7" fmla="*/ 381000 w 762000"/>
              <a:gd name="connsiteY7" fmla="*/ 590550 h 762000"/>
              <a:gd name="connsiteX8" fmla="*/ 628650 w 762000"/>
              <a:gd name="connsiteY8" fmla="*/ 762000 h 762000"/>
              <a:gd name="connsiteX9" fmla="*/ 542925 w 762000"/>
              <a:gd name="connsiteY9" fmla="*/ 4762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2000" h="762000">
                <a:moveTo>
                  <a:pt x="762000" y="285750"/>
                </a:moveTo>
                <a:lnTo>
                  <a:pt x="476250" y="285750"/>
                </a:lnTo>
                <a:lnTo>
                  <a:pt x="38100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219075" y="476250"/>
                </a:lnTo>
                <a:lnTo>
                  <a:pt x="133350" y="762000"/>
                </a:lnTo>
                <a:lnTo>
                  <a:pt x="381000" y="590550"/>
                </a:lnTo>
                <a:lnTo>
                  <a:pt x="628650" y="762000"/>
                </a:lnTo>
                <a:lnTo>
                  <a:pt x="542925" y="476250"/>
                </a:lnTo>
                <a:close/>
              </a:path>
            </a:pathLst>
          </a:custGeom>
          <a:solidFill>
            <a:srgbClr val="FFFF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25" descr="Star with solid fill">
            <a:extLst>
              <a:ext uri="{FF2B5EF4-FFF2-40B4-BE49-F238E27FC236}">
                <a16:creationId xmlns:a16="http://schemas.microsoft.com/office/drawing/2014/main" id="{D8F61341-4546-499E-D5C6-A8BAF32BB2F3}"/>
              </a:ext>
            </a:extLst>
          </p:cNvPr>
          <p:cNvSpPr/>
          <p:nvPr/>
        </p:nvSpPr>
        <p:spPr>
          <a:xfrm>
            <a:off x="3400425" y="3980806"/>
            <a:ext cx="266700" cy="266699"/>
          </a:xfrm>
          <a:custGeom>
            <a:avLst/>
            <a:gdLst>
              <a:gd name="connsiteX0" fmla="*/ 762000 w 762000"/>
              <a:gd name="connsiteY0" fmla="*/ 285750 h 762000"/>
              <a:gd name="connsiteX1" fmla="*/ 476250 w 762000"/>
              <a:gd name="connsiteY1" fmla="*/ 285750 h 762000"/>
              <a:gd name="connsiteX2" fmla="*/ 381000 w 762000"/>
              <a:gd name="connsiteY2" fmla="*/ 0 h 762000"/>
              <a:gd name="connsiteX3" fmla="*/ 285750 w 762000"/>
              <a:gd name="connsiteY3" fmla="*/ 285750 h 762000"/>
              <a:gd name="connsiteX4" fmla="*/ 0 w 762000"/>
              <a:gd name="connsiteY4" fmla="*/ 285750 h 762000"/>
              <a:gd name="connsiteX5" fmla="*/ 219075 w 762000"/>
              <a:gd name="connsiteY5" fmla="*/ 476250 h 762000"/>
              <a:gd name="connsiteX6" fmla="*/ 133350 w 762000"/>
              <a:gd name="connsiteY6" fmla="*/ 762000 h 762000"/>
              <a:gd name="connsiteX7" fmla="*/ 381000 w 762000"/>
              <a:gd name="connsiteY7" fmla="*/ 590550 h 762000"/>
              <a:gd name="connsiteX8" fmla="*/ 628650 w 762000"/>
              <a:gd name="connsiteY8" fmla="*/ 762000 h 762000"/>
              <a:gd name="connsiteX9" fmla="*/ 542925 w 762000"/>
              <a:gd name="connsiteY9" fmla="*/ 4762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2000" h="762000">
                <a:moveTo>
                  <a:pt x="762000" y="285750"/>
                </a:moveTo>
                <a:lnTo>
                  <a:pt x="476250" y="285750"/>
                </a:lnTo>
                <a:lnTo>
                  <a:pt x="38100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219075" y="476250"/>
                </a:lnTo>
                <a:lnTo>
                  <a:pt x="133350" y="762000"/>
                </a:lnTo>
                <a:lnTo>
                  <a:pt x="381000" y="590550"/>
                </a:lnTo>
                <a:lnTo>
                  <a:pt x="628650" y="762000"/>
                </a:lnTo>
                <a:lnTo>
                  <a:pt x="542925" y="476250"/>
                </a:lnTo>
                <a:close/>
              </a:path>
            </a:pathLst>
          </a:custGeom>
          <a:solidFill>
            <a:srgbClr val="FFFF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4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F117F3-0022-69CF-B1DA-9CBBEF47215C}"/>
              </a:ext>
            </a:extLst>
          </p:cNvPr>
          <p:cNvSpPr txBox="1"/>
          <p:nvPr/>
        </p:nvSpPr>
        <p:spPr>
          <a:xfrm>
            <a:off x="1603216" y="1313483"/>
            <a:ext cx="9501188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Global Video Game Sales have been steadily declining since 2008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North America has remained the regional leader in sales consistently since 1997 up until 2015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North American sales have been trending downwards since 2008 while European and Japanese sales have been trending upwards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Nintendo emerges as a leading publisher across all regions, capturing over 15% market share in each region.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Action, sports, shooters, and role-playing games are likely to maintain players' interests while other categories may eventually diminish in popularity globally.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D8FD1-CD45-5DD0-5320-B4111CCDF5C4}"/>
              </a:ext>
            </a:extLst>
          </p:cNvPr>
          <p:cNvSpPr txBox="1"/>
          <p:nvPr/>
        </p:nvSpPr>
        <p:spPr>
          <a:xfrm>
            <a:off x="3800475" y="585616"/>
            <a:ext cx="4781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Insights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D8746-4B92-3FA1-CAFB-0065502455CC}"/>
              </a:ext>
            </a:extLst>
          </p:cNvPr>
          <p:cNvCxnSpPr>
            <a:cxnSpLocks/>
          </p:cNvCxnSpPr>
          <p:nvPr/>
        </p:nvCxnSpPr>
        <p:spPr>
          <a:xfrm>
            <a:off x="4524375" y="1286183"/>
            <a:ext cx="3506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49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F117F3-0022-69CF-B1DA-9CBBEF47215C}"/>
              </a:ext>
            </a:extLst>
          </p:cNvPr>
          <p:cNvSpPr txBox="1"/>
          <p:nvPr/>
        </p:nvSpPr>
        <p:spPr>
          <a:xfrm>
            <a:off x="1595437" y="1772170"/>
            <a:ext cx="9501188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Video game sales exhibit varying degrees of volatility over time.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Regional sales trends as a percentage of global sales after 2008, changed as follows:</a:t>
            </a:r>
          </a:p>
          <a:p>
            <a:pPr marL="800100" lvl="1" indent="-342900">
              <a:buSzPct val="6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North America: 52% to 32%; </a:t>
            </a:r>
            <a:r>
              <a:rPr lang="en-US" sz="2000" dirty="0"/>
              <a:t>prefers shooters, action, and sports.</a:t>
            </a:r>
          </a:p>
          <a:p>
            <a:pPr marL="800100" lvl="1" indent="-342900">
              <a:buSzPct val="6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Europe: 27% to 38%; </a:t>
            </a:r>
            <a:r>
              <a:rPr lang="en-US" sz="2000" dirty="0"/>
              <a:t>prefers shooters, sports, and action.</a:t>
            </a:r>
          </a:p>
          <a:p>
            <a:pPr marL="800100" lvl="1" indent="-342900">
              <a:buSzPct val="6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Japan: 9% to 19%; </a:t>
            </a:r>
            <a:r>
              <a:rPr lang="en-US" sz="2000" dirty="0"/>
              <a:t>prefers action, role-playing, and adventure.</a:t>
            </a:r>
          </a:p>
          <a:p>
            <a:pPr lvl="1"/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To increase sales numbers, it is important to focus on the most popular genres in each            region.  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North America's sales numbers are trending downward and require attention.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Europe exceeds sales numbers in all three preferred genres compared to North America.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D8FD1-CD45-5DD0-5320-B4111CCDF5C4}"/>
              </a:ext>
            </a:extLst>
          </p:cNvPr>
          <p:cNvSpPr txBox="1"/>
          <p:nvPr/>
        </p:nvSpPr>
        <p:spPr>
          <a:xfrm>
            <a:off x="3800475" y="585616"/>
            <a:ext cx="4781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Recommendations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D8746-4B92-3FA1-CAFB-0065502455CC}"/>
              </a:ext>
            </a:extLst>
          </p:cNvPr>
          <p:cNvCxnSpPr>
            <a:cxnSpLocks/>
          </p:cNvCxnSpPr>
          <p:nvPr/>
        </p:nvCxnSpPr>
        <p:spPr>
          <a:xfrm>
            <a:off x="4524375" y="1286183"/>
            <a:ext cx="3506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6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461391"/>
            <a:ext cx="4622082" cy="1834134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4708" y="4448175"/>
            <a:ext cx="3791711" cy="876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Email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/>
              <a:t>gkzildar@gmail.com</a:t>
            </a:r>
            <a:endParaRPr lang="en-US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1BCFD98B-5534-433A-A8E6-4DE2A04C39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2579" y="444817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E87F42-B41A-5A13-FCF9-7C62A64DE5BC}"/>
              </a:ext>
            </a:extLst>
          </p:cNvPr>
          <p:cNvSpPr txBox="1"/>
          <p:nvPr/>
        </p:nvSpPr>
        <p:spPr>
          <a:xfrm>
            <a:off x="1663145" y="954156"/>
            <a:ext cx="88657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Objective:</a:t>
            </a:r>
          </a:p>
          <a:p>
            <a:endParaRPr lang="en-US" sz="2000" dirty="0"/>
          </a:p>
          <a:p>
            <a:endParaRPr lang="en-US" sz="2000" dirty="0"/>
          </a:p>
          <a:p>
            <a:pPr algn="l"/>
            <a:r>
              <a:rPr lang="en-US" sz="2000" b="0" i="0" u="none" strike="noStrike" baseline="0" dirty="0"/>
              <a:t>Perform a 10 year descriptive analysis to gain insights into the current video game </a:t>
            </a:r>
            <a:r>
              <a:rPr lang="en-US" sz="2000" b="0" i="0" u="none" strike="noStrike" baseline="0" dirty="0">
                <a:cs typeface="Arial" panose="020B0604020202020204" pitchFamily="34" charset="0"/>
              </a:rPr>
              <a:t>developments for marketing and sales teams’ 2017 budget planning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5D3DD-96E6-6D2F-A16E-CC29E8626C7B}"/>
              </a:ext>
            </a:extLst>
          </p:cNvPr>
          <p:cNvSpPr txBox="1"/>
          <p:nvPr/>
        </p:nvSpPr>
        <p:spPr>
          <a:xfrm>
            <a:off x="1663144" y="3429000"/>
            <a:ext cx="886570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Hypothesis:</a:t>
            </a:r>
          </a:p>
          <a:p>
            <a:endParaRPr lang="en-US" sz="3200" u="sng" dirty="0"/>
          </a:p>
          <a:p>
            <a:endParaRPr lang="en-US" dirty="0"/>
          </a:p>
          <a:p>
            <a:pPr algn="l"/>
            <a:r>
              <a:rPr lang="en-US" sz="2000" b="0" i="0" u="none" strike="noStrike" baseline="0" dirty="0"/>
              <a:t>Games sales have remained relatively the same over time in each geographic region</a:t>
            </a: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54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F117F3-0022-69CF-B1DA-9CBBEF47215C}"/>
              </a:ext>
            </a:extLst>
          </p:cNvPr>
          <p:cNvSpPr txBox="1"/>
          <p:nvPr/>
        </p:nvSpPr>
        <p:spPr>
          <a:xfrm>
            <a:off x="1603216" y="2082924"/>
            <a:ext cx="9501188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endParaRPr lang="en-US" sz="2000" dirty="0"/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How have their sales figures varied over time globally and by region?</a:t>
            </a:r>
          </a:p>
          <a:p>
            <a:pPr algn="l"/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Are certain </a:t>
            </a:r>
            <a:r>
              <a:rPr lang="en-US" sz="2000" dirty="0"/>
              <a:t>genres</a:t>
            </a:r>
            <a:r>
              <a:rPr lang="en-US" sz="2000" b="0" i="0" u="none" strike="noStrike" baseline="0" dirty="0"/>
              <a:t> of games more popular than others in different regions?</a:t>
            </a:r>
          </a:p>
          <a:p>
            <a:pPr algn="l"/>
            <a:endParaRPr lang="en-US" sz="20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What other publishers will likely be the main competitors in certain markets?</a:t>
            </a:r>
          </a:p>
          <a:p>
            <a:pPr algn="l"/>
            <a:endParaRPr lang="en-US" sz="2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Have any games decreased or increased in popularity over time?</a:t>
            </a:r>
          </a:p>
          <a:p>
            <a:pPr algn="l"/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D8FD1-CD45-5DD0-5320-B4111CCDF5C4}"/>
              </a:ext>
            </a:extLst>
          </p:cNvPr>
          <p:cNvSpPr txBox="1"/>
          <p:nvPr/>
        </p:nvSpPr>
        <p:spPr>
          <a:xfrm>
            <a:off x="3800475" y="585616"/>
            <a:ext cx="4781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Key Questions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D8746-4B92-3FA1-CAFB-0065502455CC}"/>
              </a:ext>
            </a:extLst>
          </p:cNvPr>
          <p:cNvCxnSpPr>
            <a:cxnSpLocks/>
          </p:cNvCxnSpPr>
          <p:nvPr/>
        </p:nvCxnSpPr>
        <p:spPr>
          <a:xfrm>
            <a:off x="4524375" y="1286183"/>
            <a:ext cx="3506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8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67D8FD1-CD45-5DD0-5320-B4111CCDF5C4}"/>
              </a:ext>
            </a:extLst>
          </p:cNvPr>
          <p:cNvSpPr txBox="1"/>
          <p:nvPr/>
        </p:nvSpPr>
        <p:spPr>
          <a:xfrm>
            <a:off x="3448531" y="658635"/>
            <a:ext cx="56581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Proportion Of Global Sales By Region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D8746-4B92-3FA1-CAFB-0065502455CC}"/>
              </a:ext>
            </a:extLst>
          </p:cNvPr>
          <p:cNvCxnSpPr>
            <a:cxnSpLocks/>
          </p:cNvCxnSpPr>
          <p:nvPr/>
        </p:nvCxnSpPr>
        <p:spPr>
          <a:xfrm>
            <a:off x="4524375" y="1286183"/>
            <a:ext cx="3506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461B58-66E3-FDA5-0824-3F179A017E04}"/>
              </a:ext>
            </a:extLst>
          </p:cNvPr>
          <p:cNvSpPr txBox="1"/>
          <p:nvPr/>
        </p:nvSpPr>
        <p:spPr>
          <a:xfrm>
            <a:off x="482725" y="2018060"/>
            <a:ext cx="43092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Sales have shown a high level of </a:t>
            </a:r>
          </a:p>
          <a:p>
            <a:r>
              <a:rPr lang="en-US" b="0" i="0" u="none" strike="noStrike" baseline="0" dirty="0"/>
              <a:t>volatility in the Japan and North America </a:t>
            </a:r>
          </a:p>
          <a:p>
            <a:r>
              <a:rPr lang="en-US" b="0" i="0" u="none" strike="noStrike" baseline="0" dirty="0"/>
              <a:t>regions particularly between 1980 and </a:t>
            </a:r>
          </a:p>
          <a:p>
            <a:r>
              <a:rPr lang="en-US" b="0" i="0" u="none" strike="noStrike" baseline="0" dirty="0"/>
              <a:t>1996-1997</a:t>
            </a:r>
          </a:p>
          <a:p>
            <a:endParaRPr lang="en-US" b="0" i="0" u="none" strike="noStrike" baseline="0" dirty="0"/>
          </a:p>
          <a:p>
            <a:endParaRPr lang="en-US" b="0" i="0" u="none" strike="noStrike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European Sales have maintained a </a:t>
            </a:r>
          </a:p>
          <a:p>
            <a:r>
              <a:rPr lang="en-US" b="0" i="0" u="none" strike="noStrike" baseline="0" dirty="0"/>
              <a:t>relatively steady incline in sales from</a:t>
            </a:r>
          </a:p>
          <a:p>
            <a:r>
              <a:rPr lang="en-US" b="0" i="0" u="none" strike="noStrike" baseline="0" dirty="0"/>
              <a:t>1980 to 2016 decline in Volatility</a:t>
            </a:r>
          </a:p>
          <a:p>
            <a:endParaRPr lang="en-US" b="0" i="0" u="none" strike="noStrike" baseline="0" dirty="0"/>
          </a:p>
          <a:p>
            <a:endParaRPr lang="en-US" b="0" i="0" u="none" strike="noStrike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North America was the leader in sales </a:t>
            </a:r>
          </a:p>
          <a:p>
            <a:r>
              <a:rPr lang="en-US" b="0" i="0" u="none" strike="noStrike" baseline="0" dirty="0"/>
              <a:t>Consistently from 1997-2015</a:t>
            </a: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5E9849F-F4A0-3305-19BA-6220A200CA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181342"/>
              </p:ext>
            </p:extLst>
          </p:nvPr>
        </p:nvGraphicFramePr>
        <p:xfrm>
          <a:off x="4524375" y="2262344"/>
          <a:ext cx="7234662" cy="3309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20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D4D4AA2-5DB4-DACE-CC98-366314692BDA}"/>
              </a:ext>
            </a:extLst>
          </p:cNvPr>
          <p:cNvGraphicFramePr>
            <a:graphicFrameLocks/>
          </p:cNvGraphicFramePr>
          <p:nvPr/>
        </p:nvGraphicFramePr>
        <p:xfrm>
          <a:off x="272940" y="2041993"/>
          <a:ext cx="6718410" cy="403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F117F3-0022-69CF-B1DA-9CBBEF47215C}"/>
              </a:ext>
            </a:extLst>
          </p:cNvPr>
          <p:cNvSpPr txBox="1"/>
          <p:nvPr/>
        </p:nvSpPr>
        <p:spPr>
          <a:xfrm>
            <a:off x="7200900" y="2487989"/>
            <a:ext cx="4686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800" b="0" i="0" u="none" strike="noStrike" baseline="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Despite the fact that European sales and Japanese sales seem to be trending upwards, overall sales globally are have been rapidly trending downward since roughly 2008</a:t>
            </a:r>
          </a:p>
          <a:p>
            <a:endParaRPr lang="en-US" dirty="0"/>
          </a:p>
          <a:p>
            <a:endParaRPr lang="en-US" sz="1800" b="0" i="0" u="none" strike="noStrike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The reason behind this is because North America has been leading sales numbers in every genre from 1997-2015 and its sales have been trending downwards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340744-6EC7-9406-B891-E29BEDB7DE53}"/>
              </a:ext>
            </a:extLst>
          </p:cNvPr>
          <p:cNvCxnSpPr/>
          <p:nvPr/>
        </p:nvCxnSpPr>
        <p:spPr>
          <a:xfrm>
            <a:off x="5229225" y="2809875"/>
            <a:ext cx="1104900" cy="111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7D8FD1-CD45-5DD0-5320-B4111CCDF5C4}"/>
              </a:ext>
            </a:extLst>
          </p:cNvPr>
          <p:cNvSpPr txBox="1"/>
          <p:nvPr/>
        </p:nvSpPr>
        <p:spPr>
          <a:xfrm>
            <a:off x="3800475" y="616393"/>
            <a:ext cx="47815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Is there a trend in Global Sales?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D8746-4B92-3FA1-CAFB-0065502455CC}"/>
              </a:ext>
            </a:extLst>
          </p:cNvPr>
          <p:cNvCxnSpPr>
            <a:cxnSpLocks/>
          </p:cNvCxnSpPr>
          <p:nvPr/>
        </p:nvCxnSpPr>
        <p:spPr>
          <a:xfrm>
            <a:off x="4524375" y="1286183"/>
            <a:ext cx="3506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0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F117F3-0022-69CF-B1DA-9CBBEF47215C}"/>
              </a:ext>
            </a:extLst>
          </p:cNvPr>
          <p:cNvSpPr txBox="1"/>
          <p:nvPr/>
        </p:nvSpPr>
        <p:spPr>
          <a:xfrm>
            <a:off x="7200900" y="2487989"/>
            <a:ext cx="4686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800" b="0" i="0" u="none" strike="noStrike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Despite the fact that European Sales and Japanese Sales seem to be trending upwards, overall sales globally are have been rapidly trending downward since roughly 2008</a:t>
            </a:r>
          </a:p>
          <a:p>
            <a:endParaRPr lang="en-US" dirty="0"/>
          </a:p>
          <a:p>
            <a:endParaRPr lang="en-US" sz="1800" b="0" i="0" u="none" strike="noStrike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The reason behind this is because North America has been leading sales numbers in every genre from 1997-2015 and its sales have been trending downwards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D8FD1-CD45-5DD0-5320-B4111CCDF5C4}"/>
              </a:ext>
            </a:extLst>
          </p:cNvPr>
          <p:cNvSpPr txBox="1"/>
          <p:nvPr/>
        </p:nvSpPr>
        <p:spPr>
          <a:xfrm>
            <a:off x="3800475" y="462505"/>
            <a:ext cx="478155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PERCENTAGE OF REGIONAL SALES</a:t>
            </a:r>
          </a:p>
          <a:p>
            <a:pPr algn="ctr"/>
            <a:r>
              <a:rPr lang="en-US" sz="2400" dirty="0"/>
              <a:t>COMPARED TO GLOBAL SALES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D8746-4B92-3FA1-CAFB-0065502455CC}"/>
              </a:ext>
            </a:extLst>
          </p:cNvPr>
          <p:cNvCxnSpPr>
            <a:cxnSpLocks/>
          </p:cNvCxnSpPr>
          <p:nvPr/>
        </p:nvCxnSpPr>
        <p:spPr>
          <a:xfrm>
            <a:off x="4524375" y="1286183"/>
            <a:ext cx="3506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7FFB75A-7D10-251C-54FE-2FEAD94ACE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0140530"/>
              </p:ext>
            </p:extLst>
          </p:nvPr>
        </p:nvGraphicFramePr>
        <p:xfrm>
          <a:off x="1160105" y="2346649"/>
          <a:ext cx="5436637" cy="372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462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F117F3-0022-69CF-B1DA-9CBBEF47215C}"/>
              </a:ext>
            </a:extLst>
          </p:cNvPr>
          <p:cNvSpPr txBox="1"/>
          <p:nvPr/>
        </p:nvSpPr>
        <p:spPr>
          <a:xfrm>
            <a:off x="1681162" y="5364810"/>
            <a:ext cx="9020175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North America leads sales in almost every genre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D8FD1-CD45-5DD0-5320-B4111CCDF5C4}"/>
              </a:ext>
            </a:extLst>
          </p:cNvPr>
          <p:cNvSpPr txBox="1"/>
          <p:nvPr/>
        </p:nvSpPr>
        <p:spPr>
          <a:xfrm>
            <a:off x="3800475" y="647171"/>
            <a:ext cx="47815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Overall Sales By Genre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D8746-4B92-3FA1-CAFB-0065502455CC}"/>
              </a:ext>
            </a:extLst>
          </p:cNvPr>
          <p:cNvCxnSpPr>
            <a:cxnSpLocks/>
          </p:cNvCxnSpPr>
          <p:nvPr/>
        </p:nvCxnSpPr>
        <p:spPr>
          <a:xfrm>
            <a:off x="4524375" y="1286183"/>
            <a:ext cx="3506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718C57D-3BCB-EBB5-1E8D-FAC3EE52EC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4086200"/>
              </p:ext>
            </p:extLst>
          </p:nvPr>
        </p:nvGraphicFramePr>
        <p:xfrm>
          <a:off x="1682115" y="1616301"/>
          <a:ext cx="9190990" cy="3714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5833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F117F3-0022-69CF-B1DA-9CBBEF47215C}"/>
              </a:ext>
            </a:extLst>
          </p:cNvPr>
          <p:cNvSpPr txBox="1"/>
          <p:nvPr/>
        </p:nvSpPr>
        <p:spPr>
          <a:xfrm>
            <a:off x="2083909" y="4642710"/>
            <a:ext cx="8384065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1800" b="0" i="0" u="none" strike="noStrike" baseline="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Europe and North America favored Action, Sports and Shooters in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baseline="0" dirty="0"/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Japan favored Action, Role Playing and to a lesser extent Adventure in 2016</a:t>
            </a:r>
          </a:p>
          <a:p>
            <a:endParaRPr lang="en-US" sz="1800" b="0" i="0" u="none" strike="noStrike" baseline="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endParaRPr lang="en-US" sz="1800" b="0" i="0" u="none" strike="noStrike" baseline="0" dirty="0"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D8FD1-CD45-5DD0-5320-B4111CCDF5C4}"/>
              </a:ext>
            </a:extLst>
          </p:cNvPr>
          <p:cNvSpPr txBox="1"/>
          <p:nvPr/>
        </p:nvSpPr>
        <p:spPr>
          <a:xfrm>
            <a:off x="3605847" y="659459"/>
            <a:ext cx="53435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Genre Preferences By Region in 2016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D8746-4B92-3FA1-CAFB-0065502455CC}"/>
              </a:ext>
            </a:extLst>
          </p:cNvPr>
          <p:cNvCxnSpPr>
            <a:cxnSpLocks/>
          </p:cNvCxnSpPr>
          <p:nvPr/>
        </p:nvCxnSpPr>
        <p:spPr>
          <a:xfrm>
            <a:off x="4524375" y="1286183"/>
            <a:ext cx="3506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AE2C4FA-65AB-8587-31A9-13775949B0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516202"/>
              </p:ext>
            </p:extLst>
          </p:nvPr>
        </p:nvGraphicFramePr>
        <p:xfrm>
          <a:off x="3933825" y="1615931"/>
          <a:ext cx="42195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F1D9EEA-763B-14B9-861D-5B0C3A44D9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339898"/>
              </p:ext>
            </p:extLst>
          </p:nvPr>
        </p:nvGraphicFramePr>
        <p:xfrm>
          <a:off x="647700" y="1615930"/>
          <a:ext cx="30861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BB3876D-6AF0-69AC-18B7-A9750AEDE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333203"/>
              </p:ext>
            </p:extLst>
          </p:nvPr>
        </p:nvGraphicFramePr>
        <p:xfrm>
          <a:off x="8219441" y="1615931"/>
          <a:ext cx="3571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61E147-8EBF-68C6-FB31-B11AC57D7367}"/>
              </a:ext>
            </a:extLst>
          </p:cNvPr>
          <p:cNvCxnSpPr/>
          <p:nvPr/>
        </p:nvCxnSpPr>
        <p:spPr>
          <a:xfrm>
            <a:off x="3733800" y="1782618"/>
            <a:ext cx="0" cy="2409825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F6B1FF-8C2F-FBAC-AA50-9534751A7C95}"/>
              </a:ext>
            </a:extLst>
          </p:cNvPr>
          <p:cNvCxnSpPr/>
          <p:nvPr/>
        </p:nvCxnSpPr>
        <p:spPr>
          <a:xfrm>
            <a:off x="8087359" y="1847849"/>
            <a:ext cx="0" cy="2409825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89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F117F3-0022-69CF-B1DA-9CBBEF47215C}"/>
              </a:ext>
            </a:extLst>
          </p:cNvPr>
          <p:cNvSpPr txBox="1"/>
          <p:nvPr/>
        </p:nvSpPr>
        <p:spPr>
          <a:xfrm>
            <a:off x="2083909" y="4796598"/>
            <a:ext cx="8384065" cy="23698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1800" b="0" i="0" u="none" strike="noStrike" baseline="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Out of 575 publishers, Nintendo, Electronic arts, Activision and Sony control 70% of the shares.</a:t>
            </a:r>
          </a:p>
          <a:p>
            <a:endParaRPr lang="en-US" sz="1800" b="0" i="0" u="none" strike="noStrike" baseline="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endParaRPr lang="en-US" sz="1800" b="0" i="0" u="none" strike="noStrike" baseline="0" dirty="0"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D8FD1-CD45-5DD0-5320-B4111CCDF5C4}"/>
              </a:ext>
            </a:extLst>
          </p:cNvPr>
          <p:cNvSpPr txBox="1"/>
          <p:nvPr/>
        </p:nvSpPr>
        <p:spPr>
          <a:xfrm>
            <a:off x="3605847" y="659459"/>
            <a:ext cx="53435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Top 5 Publishers By Region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D8746-4B92-3FA1-CAFB-0065502455CC}"/>
              </a:ext>
            </a:extLst>
          </p:cNvPr>
          <p:cNvCxnSpPr>
            <a:cxnSpLocks/>
          </p:cNvCxnSpPr>
          <p:nvPr/>
        </p:nvCxnSpPr>
        <p:spPr>
          <a:xfrm>
            <a:off x="4524375" y="1286183"/>
            <a:ext cx="3506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F15A911-0250-9267-76E2-7F76ABDCD6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02741"/>
              </p:ext>
            </p:extLst>
          </p:nvPr>
        </p:nvGraphicFramePr>
        <p:xfrm>
          <a:off x="170873" y="1783753"/>
          <a:ext cx="4039385" cy="2248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5ABE94C-188F-7E84-211D-D2B0B30FF4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329699"/>
              </p:ext>
            </p:extLst>
          </p:nvPr>
        </p:nvGraphicFramePr>
        <p:xfrm>
          <a:off x="4093068" y="1783753"/>
          <a:ext cx="3746910" cy="2248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E3A90F3-0283-652B-0D99-F25C694954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275968"/>
              </p:ext>
            </p:extLst>
          </p:nvPr>
        </p:nvGraphicFramePr>
        <p:xfrm>
          <a:off x="8015262" y="1769051"/>
          <a:ext cx="3746910" cy="2248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03796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design</Template>
  <TotalTime>3013</TotalTime>
  <Words>742</Words>
  <Application>Microsoft Office PowerPoint</Application>
  <PresentationFormat>Widescreen</PresentationFormat>
  <Paragraphs>132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Gill Sans MT</vt:lpstr>
      <vt:lpstr>Tw Cen MT</vt:lpstr>
      <vt:lpstr>Tw Cen MT Condensed</vt:lpstr>
      <vt:lpstr>Wingdings 3</vt:lpstr>
      <vt:lpstr>Integral</vt:lpstr>
      <vt:lpstr>Gameco Marketing Strategy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Gameco Marketing Strategy 2017</dc:title>
  <dc:creator>Gurpreet Kaur</dc:creator>
  <cp:lastModifiedBy>Gurpreet Kaur</cp:lastModifiedBy>
  <cp:revision>13</cp:revision>
  <dcterms:created xsi:type="dcterms:W3CDTF">2023-05-15T22:29:01Z</dcterms:created>
  <dcterms:modified xsi:type="dcterms:W3CDTF">2023-05-25T00:21:40Z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